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321" r:id="rId6"/>
    <p:sldId id="337" r:id="rId7"/>
    <p:sldId id="401" r:id="rId8"/>
    <p:sldId id="406" r:id="rId9"/>
    <p:sldId id="410" r:id="rId10"/>
    <p:sldId id="407" r:id="rId11"/>
    <p:sldId id="408" r:id="rId12"/>
    <p:sldId id="409" r:id="rId13"/>
    <p:sldId id="400" r:id="rId14"/>
    <p:sldId id="392" r:id="rId15"/>
    <p:sldId id="405" r:id="rId16"/>
    <p:sldId id="273" r:id="rId17"/>
    <p:sldId id="369" r:id="rId18"/>
    <p:sldId id="370" r:id="rId19"/>
    <p:sldId id="371" r:id="rId20"/>
    <p:sldId id="260" r:id="rId21"/>
    <p:sldId id="359" r:id="rId22"/>
    <p:sldId id="362" r:id="rId23"/>
    <p:sldId id="339" r:id="rId24"/>
    <p:sldId id="393" r:id="rId25"/>
    <p:sldId id="397" r:id="rId26"/>
    <p:sldId id="399" r:id="rId27"/>
    <p:sldId id="396" r:id="rId28"/>
    <p:sldId id="380" r:id="rId29"/>
    <p:sldId id="382" r:id="rId30"/>
    <p:sldId id="395" r:id="rId31"/>
    <p:sldId id="398" r:id="rId32"/>
    <p:sldId id="403" r:id="rId33"/>
    <p:sldId id="394" r:id="rId34"/>
    <p:sldId id="374" r:id="rId35"/>
    <p:sldId id="383" r:id="rId36"/>
    <p:sldId id="346" r:id="rId37"/>
    <p:sldId id="345" r:id="rId38"/>
    <p:sldId id="261" r:id="rId39"/>
    <p:sldId id="340" r:id="rId40"/>
    <p:sldId id="341" r:id="rId41"/>
    <p:sldId id="342" r:id="rId42"/>
    <p:sldId id="390" r:id="rId43"/>
    <p:sldId id="332" r:id="rId44"/>
    <p:sldId id="268" r:id="rId45"/>
    <p:sldId id="325" r:id="rId46"/>
    <p:sldId id="333" r:id="rId47"/>
    <p:sldId id="330" r:id="rId48"/>
    <p:sldId id="329"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5E6A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5D4D43-31F1-45CC-AE91-FCEAAAA1F694}" v="98" dt="2023-08-29T01:08:16.708"/>
    <p1510:client id="{3DE8B7AA-A622-4D23-AD04-77E48DE3208A}" v="227" dt="2023-08-29T13:18:45.286"/>
    <p1510:client id="{631BA96F-01DB-49D1-ADBB-696ED818871B}" v="1" dt="2023-08-29T14:59:33.548"/>
    <p1510:client id="{6A24F633-0B6A-4C7E-9AB1-B1FF38E406F0}" v="12" dt="2023-08-29T13:52:48.393"/>
    <p1510:client id="{6B679151-8F5E-2147-9D61-7D8B85DECE26}" v="104" dt="2023-08-29T14:50:03.876"/>
    <p1510:client id="{6DB7B19C-545A-41B8-8250-AC3202DFEB34}" v="2014" vWet="2016" dt="2023-08-29T14:59:30.115"/>
    <p1510:client id="{8EFFBFA8-8CD2-43AF-B8FF-F8984B44F985}" v="22" dt="2023-08-29T01:05:45.939"/>
    <p1510:client id="{97CD9A62-AD98-47FD-9D04-FD8AD3932DC0}" v="66" dt="2023-08-28T19:46:41.020"/>
    <p1510:client id="{DE0FAB9D-F7FE-47C7-A4AD-CB149F3D3A84}" v="22" dt="2023-08-29T12:42:57.131"/>
    <p1510:client id="{F766D666-E445-4BA9-8494-06C2164F4DF4}" v="20" dt="2023-08-28T17:18:37.687"/>
    <p1510:client id="{FDE74D49-76EE-4CD7-9268-C39D0D4C02CE}" v="712" vWet="713" dt="2023-08-28T19:19:39.1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1FB1129-ECD7-4044-81D8-2F8DEEE714C4}" type="datetimeFigureOut">
              <a:rPr lang="en-CA" smtClean="0"/>
              <a:t>2023-08-30</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666598-9BA1-4963-9BFE-753653A788DB}" type="slidenum">
              <a:rPr lang="en-CA" smtClean="0"/>
              <a:t>‹#›</a:t>
            </a:fld>
            <a:endParaRPr lang="en-CA"/>
          </a:p>
        </p:txBody>
      </p:sp>
    </p:spTree>
    <p:extLst>
      <p:ext uri="{BB962C8B-B14F-4D97-AF65-F5344CB8AC3E}">
        <p14:creationId xmlns:p14="http://schemas.microsoft.com/office/powerpoint/2010/main" val="331182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2666598-9BA1-4963-9BFE-753653A788DB}" type="slidenum">
              <a:rPr lang="en-CA" smtClean="0"/>
              <a:t>1</a:t>
            </a:fld>
            <a:endParaRPr lang="en-CA"/>
          </a:p>
        </p:txBody>
      </p:sp>
    </p:spTree>
    <p:extLst>
      <p:ext uri="{BB962C8B-B14F-4D97-AF65-F5344CB8AC3E}">
        <p14:creationId xmlns:p14="http://schemas.microsoft.com/office/powerpoint/2010/main" val="719082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Work hours and location is a handy feature that Microsoft provide with. This will save time, when you indicate when your location and work time, so the others can </a:t>
            </a:r>
            <a:r>
              <a:rPr lang="en-CA" err="1"/>
              <a:t>easiIy</a:t>
            </a:r>
            <a:r>
              <a:rPr lang="en-CA"/>
              <a:t> book event/meetings with you in the way they want. It will be useful since we are working in a hybrid environment, Work hours and Location allows you set your work hours for every day as well as your working location.</a:t>
            </a:r>
          </a:p>
        </p:txBody>
      </p:sp>
      <p:sp>
        <p:nvSpPr>
          <p:cNvPr id="4" name="Slide Number Placeholder 3"/>
          <p:cNvSpPr>
            <a:spLocks noGrp="1"/>
          </p:cNvSpPr>
          <p:nvPr>
            <p:ph type="sldNum" sz="quarter" idx="5"/>
          </p:nvPr>
        </p:nvSpPr>
        <p:spPr/>
        <p:txBody>
          <a:bodyPr/>
          <a:lstStyle/>
          <a:p>
            <a:fld id="{12666598-9BA1-4963-9BFE-753653A788DB}" type="slidenum">
              <a:rPr lang="en-CA" smtClean="0"/>
              <a:t>14</a:t>
            </a:fld>
            <a:endParaRPr lang="en-CA"/>
          </a:p>
        </p:txBody>
      </p:sp>
    </p:spTree>
    <p:extLst>
      <p:ext uri="{BB962C8B-B14F-4D97-AF65-F5344CB8AC3E}">
        <p14:creationId xmlns:p14="http://schemas.microsoft.com/office/powerpoint/2010/main" val="707945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2666598-9BA1-4963-9BFE-753653A788DB}" type="slidenum">
              <a:rPr lang="en-CA" smtClean="0"/>
              <a:t>16</a:t>
            </a:fld>
            <a:endParaRPr lang="en-CA"/>
          </a:p>
        </p:txBody>
      </p:sp>
    </p:spTree>
    <p:extLst>
      <p:ext uri="{BB962C8B-B14F-4D97-AF65-F5344CB8AC3E}">
        <p14:creationId xmlns:p14="http://schemas.microsoft.com/office/powerpoint/2010/main" val="3244173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a:t>
            </a:r>
          </a:p>
        </p:txBody>
      </p:sp>
      <p:sp>
        <p:nvSpPr>
          <p:cNvPr id="4" name="Slide Number Placeholder 3"/>
          <p:cNvSpPr>
            <a:spLocks noGrp="1"/>
          </p:cNvSpPr>
          <p:nvPr>
            <p:ph type="sldNum" sz="quarter" idx="5"/>
          </p:nvPr>
        </p:nvSpPr>
        <p:spPr/>
        <p:txBody>
          <a:bodyPr/>
          <a:lstStyle/>
          <a:p>
            <a:fld id="{12666598-9BA1-4963-9BFE-753653A788DB}" type="slidenum">
              <a:rPr lang="en-CA" smtClean="0"/>
              <a:t>17</a:t>
            </a:fld>
            <a:endParaRPr lang="en-CA"/>
          </a:p>
        </p:txBody>
      </p:sp>
    </p:spTree>
    <p:extLst>
      <p:ext uri="{BB962C8B-B14F-4D97-AF65-F5344CB8AC3E}">
        <p14:creationId xmlns:p14="http://schemas.microsoft.com/office/powerpoint/2010/main" val="13476408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Paul: Scheduling poll is a feature for scheduling meetings</a:t>
            </a:r>
          </a:p>
          <a:p>
            <a:pPr marL="0" indent="0">
              <a:buFont typeface="Arial" panose="020B0604020202020204" pitchFamily="34" charset="0"/>
              <a:buNone/>
            </a:pPr>
            <a:r>
              <a:rPr lang="en-US"/>
              <a:t>The organizer can send </a:t>
            </a:r>
            <a:r>
              <a:rPr lang="en-US" b="1"/>
              <a:t>multiple time options </a:t>
            </a:r>
            <a:r>
              <a:rPr lang="en-US"/>
              <a:t>through Scheduling poll and minimize the back-and-forth emails in scheduling</a:t>
            </a:r>
          </a:p>
          <a:p>
            <a:r>
              <a:rPr lang="en-US"/>
              <a:t>create a new email, and add recipients which will be your attendees, then select scheduling poll under Message tab(if you can not find, you could click the three dots). After this select the date, and meetings duration, you will be able to get a preview according to the attendee’s availability</a:t>
            </a:r>
          </a:p>
        </p:txBody>
      </p:sp>
      <p:sp>
        <p:nvSpPr>
          <p:cNvPr id="4" name="Slide Number Placeholder 3"/>
          <p:cNvSpPr>
            <a:spLocks noGrp="1"/>
          </p:cNvSpPr>
          <p:nvPr>
            <p:ph type="sldNum" sz="quarter" idx="5"/>
          </p:nvPr>
        </p:nvSpPr>
        <p:spPr/>
        <p:txBody>
          <a:bodyPr/>
          <a:lstStyle/>
          <a:p>
            <a:fld id="{12666598-9BA1-4963-9BFE-753653A788DB}" type="slidenum">
              <a:rPr lang="en-CA" smtClean="0"/>
              <a:t>18</a:t>
            </a:fld>
            <a:endParaRPr lang="en-CA"/>
          </a:p>
        </p:txBody>
      </p:sp>
    </p:spTree>
    <p:extLst>
      <p:ext uri="{BB962C8B-B14F-4D97-AF65-F5344CB8AC3E}">
        <p14:creationId xmlns:p14="http://schemas.microsoft.com/office/powerpoint/2010/main" val="174852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 By hovering over people icon to the right you can see the specific people that may or may not be available, you could select multiple time slots from this to be included in the poll</a:t>
            </a:r>
          </a:p>
        </p:txBody>
      </p:sp>
      <p:sp>
        <p:nvSpPr>
          <p:cNvPr id="4" name="Slide Number Placeholder 3"/>
          <p:cNvSpPr>
            <a:spLocks noGrp="1"/>
          </p:cNvSpPr>
          <p:nvPr>
            <p:ph type="sldNum" sz="quarter" idx="5"/>
          </p:nvPr>
        </p:nvSpPr>
        <p:spPr/>
        <p:txBody>
          <a:bodyPr/>
          <a:lstStyle/>
          <a:p>
            <a:fld id="{12666598-9BA1-4963-9BFE-753653A788DB}" type="slidenum">
              <a:rPr lang="en-CA" smtClean="0"/>
              <a:t>19</a:t>
            </a:fld>
            <a:endParaRPr lang="en-CA"/>
          </a:p>
        </p:txBody>
      </p:sp>
    </p:spTree>
    <p:extLst>
      <p:ext uri="{BB962C8B-B14F-4D97-AF65-F5344CB8AC3E}">
        <p14:creationId xmlns:p14="http://schemas.microsoft.com/office/powerpoint/2010/main" val="3649401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 here is a view of scheduling poll that attendees will receive in their email, and you could schedule the meeting directly based on the result of the polls</a:t>
            </a:r>
          </a:p>
          <a:p>
            <a:endParaRPr lang="en-US">
              <a:cs typeface="Calibri"/>
            </a:endParaRPr>
          </a:p>
          <a:p>
            <a:r>
              <a:rPr lang="en-US">
                <a:cs typeface="Calibri"/>
              </a:rPr>
              <a:t>Handing over to Sobia</a:t>
            </a:r>
          </a:p>
        </p:txBody>
      </p:sp>
      <p:sp>
        <p:nvSpPr>
          <p:cNvPr id="4" name="Slide Number Placeholder 3"/>
          <p:cNvSpPr>
            <a:spLocks noGrp="1"/>
          </p:cNvSpPr>
          <p:nvPr>
            <p:ph type="sldNum" sz="quarter" idx="5"/>
          </p:nvPr>
        </p:nvSpPr>
        <p:spPr/>
        <p:txBody>
          <a:bodyPr/>
          <a:lstStyle/>
          <a:p>
            <a:fld id="{12666598-9BA1-4963-9BFE-753653A788DB}" type="slidenum">
              <a:rPr lang="en-CA" smtClean="0"/>
              <a:t>20</a:t>
            </a:fld>
            <a:endParaRPr lang="en-CA"/>
          </a:p>
        </p:txBody>
      </p:sp>
    </p:spTree>
    <p:extLst>
      <p:ext uri="{BB962C8B-B14F-4D97-AF65-F5344CB8AC3E}">
        <p14:creationId xmlns:p14="http://schemas.microsoft.com/office/powerpoint/2010/main" val="3633535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Now I am going to show how you can create a poll</a:t>
            </a:r>
          </a:p>
        </p:txBody>
      </p:sp>
      <p:sp>
        <p:nvSpPr>
          <p:cNvPr id="4" name="Slide Number Placeholder 3"/>
          <p:cNvSpPr>
            <a:spLocks noGrp="1"/>
          </p:cNvSpPr>
          <p:nvPr>
            <p:ph type="sldNum" sz="quarter" idx="5"/>
          </p:nvPr>
        </p:nvSpPr>
        <p:spPr/>
        <p:txBody>
          <a:bodyPr/>
          <a:lstStyle/>
          <a:p>
            <a:fld id="{12666598-9BA1-4963-9BFE-753653A788DB}" type="slidenum">
              <a:rPr lang="en-CA" smtClean="0"/>
              <a:t>21</a:t>
            </a:fld>
            <a:endParaRPr lang="en-CA"/>
          </a:p>
        </p:txBody>
      </p:sp>
    </p:spTree>
    <p:extLst>
      <p:ext uri="{BB962C8B-B14F-4D97-AF65-F5344CB8AC3E}">
        <p14:creationId xmlns:p14="http://schemas.microsoft.com/office/powerpoint/2010/main" val="249901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Home tab, you can find "New Email". Once you are now composing your email, Click on the Insert tab, under that you can find Poll. So go ahead and click on Poll. I will open a section on the right hand side of where you are composing your email. This section is where you can add your questions and click on Next</a:t>
            </a:r>
          </a:p>
        </p:txBody>
      </p:sp>
      <p:sp>
        <p:nvSpPr>
          <p:cNvPr id="4" name="Slide Number Placeholder 3"/>
          <p:cNvSpPr>
            <a:spLocks noGrp="1"/>
          </p:cNvSpPr>
          <p:nvPr>
            <p:ph type="sldNum" sz="quarter" idx="5"/>
          </p:nvPr>
        </p:nvSpPr>
        <p:spPr/>
        <p:txBody>
          <a:bodyPr/>
          <a:lstStyle/>
          <a:p>
            <a:fld id="{12666598-9BA1-4963-9BFE-753653A788DB}" type="slidenum">
              <a:rPr lang="en-CA" smtClean="0"/>
              <a:t>22</a:t>
            </a:fld>
            <a:endParaRPr lang="en-CA"/>
          </a:p>
        </p:txBody>
      </p:sp>
    </p:spTree>
    <p:extLst>
      <p:ext uri="{BB962C8B-B14F-4D97-AF65-F5344CB8AC3E}">
        <p14:creationId xmlns:p14="http://schemas.microsoft.com/office/powerpoint/2010/main" val="3059519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After than you can click on Add to Email, and you can see the Poll is inserted in your email. </a:t>
            </a:r>
          </a:p>
          <a:p>
            <a:r>
              <a:rPr lang="en-US">
                <a:cs typeface="Calibri"/>
              </a:rPr>
              <a:t>Just click on send. The right image is an example of how the Poll will look in an email. You can also view the results from there.</a:t>
            </a:r>
          </a:p>
        </p:txBody>
      </p:sp>
      <p:sp>
        <p:nvSpPr>
          <p:cNvPr id="4" name="Slide Number Placeholder 3"/>
          <p:cNvSpPr>
            <a:spLocks noGrp="1"/>
          </p:cNvSpPr>
          <p:nvPr>
            <p:ph type="sldNum" sz="quarter" idx="5"/>
          </p:nvPr>
        </p:nvSpPr>
        <p:spPr/>
        <p:txBody>
          <a:bodyPr/>
          <a:lstStyle/>
          <a:p>
            <a:fld id="{12666598-9BA1-4963-9BFE-753653A788DB}" type="slidenum">
              <a:rPr lang="en-CA" smtClean="0"/>
              <a:t>23</a:t>
            </a:fld>
            <a:endParaRPr lang="en-CA"/>
          </a:p>
        </p:txBody>
      </p:sp>
    </p:spTree>
    <p:extLst>
      <p:ext uri="{BB962C8B-B14F-4D97-AF65-F5344CB8AC3E}">
        <p14:creationId xmlns:p14="http://schemas.microsoft.com/office/powerpoint/2010/main" val="3701542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Scheduling a 30-minute meeting shouldn’t require a dozen emails back and forth. Rather than all your meeting participants listing their availabilities for the week, use the Scheduling Assistant for a quick, overall view of your schedules. You can also see if the participants will be working from home or office. Let me show you how to use scheduling assistant.</a:t>
            </a:r>
          </a:p>
        </p:txBody>
      </p:sp>
      <p:sp>
        <p:nvSpPr>
          <p:cNvPr id="4" name="Slide Number Placeholder 3"/>
          <p:cNvSpPr>
            <a:spLocks noGrp="1"/>
          </p:cNvSpPr>
          <p:nvPr>
            <p:ph type="sldNum" sz="quarter" idx="5"/>
          </p:nvPr>
        </p:nvSpPr>
        <p:spPr/>
        <p:txBody>
          <a:bodyPr/>
          <a:lstStyle/>
          <a:p>
            <a:fld id="{12666598-9BA1-4963-9BFE-753653A788DB}" type="slidenum">
              <a:rPr lang="en-CA" smtClean="0"/>
              <a:t>24</a:t>
            </a:fld>
            <a:endParaRPr lang="en-CA"/>
          </a:p>
        </p:txBody>
      </p:sp>
    </p:spTree>
    <p:extLst>
      <p:ext uri="{BB962C8B-B14F-4D97-AF65-F5344CB8AC3E}">
        <p14:creationId xmlns:p14="http://schemas.microsoft.com/office/powerpoint/2010/main" val="24420151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would like to give you an overview of what we will bring to you in this 30 mins</a:t>
            </a:r>
            <a:endParaRPr lang="en-US"/>
          </a:p>
          <a:p>
            <a:endParaRPr lang="en-US">
              <a:cs typeface="Calibri"/>
            </a:endParaRPr>
          </a:p>
          <a:p>
            <a:r>
              <a:rPr lang="en-US">
                <a:cs typeface="Calibri"/>
              </a:rPr>
              <a:t>If you have any questions please feel free to ask in the chat,  we can try and answer them at the end of the session</a:t>
            </a:r>
          </a:p>
        </p:txBody>
      </p:sp>
      <p:sp>
        <p:nvSpPr>
          <p:cNvPr id="4" name="Slide Number Placeholder 3"/>
          <p:cNvSpPr>
            <a:spLocks noGrp="1"/>
          </p:cNvSpPr>
          <p:nvPr>
            <p:ph type="sldNum" sz="quarter" idx="5"/>
          </p:nvPr>
        </p:nvSpPr>
        <p:spPr/>
        <p:txBody>
          <a:bodyPr/>
          <a:lstStyle/>
          <a:p>
            <a:fld id="{12666598-9BA1-4963-9BFE-753653A788DB}" type="slidenum">
              <a:rPr lang="en-CA" smtClean="0"/>
              <a:t>3</a:t>
            </a:fld>
            <a:endParaRPr lang="en-CA"/>
          </a:p>
        </p:txBody>
      </p:sp>
    </p:spTree>
    <p:extLst>
      <p:ext uri="{BB962C8B-B14F-4D97-AF65-F5344CB8AC3E}">
        <p14:creationId xmlns:p14="http://schemas.microsoft.com/office/powerpoint/2010/main" val="1748177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use scheduling send in Outlook, you will start by opening your calendar and then selecting new event or mail. Then once you’ve entered in all your meeting information (name, attendees, date), you will select scheduling assistant tab. </a:t>
            </a:r>
          </a:p>
        </p:txBody>
      </p:sp>
      <p:sp>
        <p:nvSpPr>
          <p:cNvPr id="4" name="Slide Number Placeholder 3"/>
          <p:cNvSpPr>
            <a:spLocks noGrp="1"/>
          </p:cNvSpPr>
          <p:nvPr>
            <p:ph type="sldNum" sz="quarter" idx="5"/>
          </p:nvPr>
        </p:nvSpPr>
        <p:spPr/>
        <p:txBody>
          <a:bodyPr/>
          <a:lstStyle/>
          <a:p>
            <a:fld id="{12666598-9BA1-4963-9BFE-753653A788DB}" type="slidenum">
              <a:rPr lang="en-CA" smtClean="0"/>
              <a:t>25</a:t>
            </a:fld>
            <a:endParaRPr lang="en-CA"/>
          </a:p>
        </p:txBody>
      </p:sp>
    </p:spTree>
    <p:extLst>
      <p:ext uri="{BB962C8B-B14F-4D97-AF65-F5344CB8AC3E}">
        <p14:creationId xmlns:p14="http://schemas.microsoft.com/office/powerpoint/2010/main" val="23744900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scheduling assistant is open, you will move the vertical bar from left to right until you find a time when all attendees are available. You can also see where the attendees are working from (Home or office). Finally, you will select Done to send your meeting invitation. </a:t>
            </a:r>
          </a:p>
        </p:txBody>
      </p:sp>
      <p:sp>
        <p:nvSpPr>
          <p:cNvPr id="4" name="Slide Number Placeholder 3"/>
          <p:cNvSpPr>
            <a:spLocks noGrp="1"/>
          </p:cNvSpPr>
          <p:nvPr>
            <p:ph type="sldNum" sz="quarter" idx="5"/>
          </p:nvPr>
        </p:nvSpPr>
        <p:spPr/>
        <p:txBody>
          <a:bodyPr/>
          <a:lstStyle/>
          <a:p>
            <a:fld id="{12666598-9BA1-4963-9BFE-753653A788DB}" type="slidenum">
              <a:rPr lang="en-CA" smtClean="0"/>
              <a:t>26</a:t>
            </a:fld>
            <a:endParaRPr lang="en-CA"/>
          </a:p>
        </p:txBody>
      </p:sp>
    </p:spTree>
    <p:extLst>
      <p:ext uri="{BB962C8B-B14F-4D97-AF65-F5344CB8AC3E}">
        <p14:creationId xmlns:p14="http://schemas.microsoft.com/office/powerpoint/2010/main" val="4023241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Quick Steps? It apply multiple actions at the same time to email messages. This helps you quickly manage your mailbox. Now, you can create your own quick steps and decide how you want to manage the emails. Let me show you how you can do that</a:t>
            </a:r>
          </a:p>
        </p:txBody>
      </p:sp>
      <p:sp>
        <p:nvSpPr>
          <p:cNvPr id="4" name="Slide Number Placeholder 3"/>
          <p:cNvSpPr>
            <a:spLocks noGrp="1"/>
          </p:cNvSpPr>
          <p:nvPr>
            <p:ph type="sldNum" sz="quarter" idx="5"/>
          </p:nvPr>
        </p:nvSpPr>
        <p:spPr/>
        <p:txBody>
          <a:bodyPr/>
          <a:lstStyle/>
          <a:p>
            <a:fld id="{12666598-9BA1-4963-9BFE-753653A788DB}" type="slidenum">
              <a:rPr lang="en-CA" smtClean="0"/>
              <a:t>27</a:t>
            </a:fld>
            <a:endParaRPr lang="en-CA"/>
          </a:p>
        </p:txBody>
      </p:sp>
    </p:spTree>
    <p:extLst>
      <p:ext uri="{BB962C8B-B14F-4D97-AF65-F5344CB8AC3E}">
        <p14:creationId xmlns:p14="http://schemas.microsoft.com/office/powerpoint/2010/main" val="2859817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 the Home tab, click on the dropdown menu of Move to, this will open up a few options for you. Click on Create New, and it will open a window. If you aren't able to find quick steps, you could always use the search bar in outlook, and type in Quick steps. It will also open up the same window for you.</a:t>
            </a:r>
          </a:p>
        </p:txBody>
      </p:sp>
      <p:sp>
        <p:nvSpPr>
          <p:cNvPr id="4" name="Slide Number Placeholder 3"/>
          <p:cNvSpPr>
            <a:spLocks noGrp="1"/>
          </p:cNvSpPr>
          <p:nvPr>
            <p:ph type="sldNum" sz="quarter" idx="5"/>
          </p:nvPr>
        </p:nvSpPr>
        <p:spPr/>
        <p:txBody>
          <a:bodyPr/>
          <a:lstStyle/>
          <a:p>
            <a:fld id="{12666598-9BA1-4963-9BFE-753653A788DB}" type="slidenum">
              <a:rPr lang="en-CA" smtClean="0"/>
              <a:t>28</a:t>
            </a:fld>
            <a:endParaRPr lang="en-CA"/>
          </a:p>
        </p:txBody>
      </p:sp>
    </p:spTree>
    <p:extLst>
      <p:ext uri="{BB962C8B-B14F-4D97-AF65-F5344CB8AC3E}">
        <p14:creationId xmlns:p14="http://schemas.microsoft.com/office/powerpoint/2010/main" val="144827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Once this window is opened, you can enter a name to your quick steps. By clicking on the Icon next to the name, you can change the Icon to whatever best fits.</a:t>
            </a:r>
          </a:p>
          <a:p>
            <a:r>
              <a:rPr lang="en-US">
                <a:cs typeface="Calibri"/>
              </a:rPr>
              <a:t>Click on add actions. The actions can be based on what you would like to do.</a:t>
            </a:r>
          </a:p>
          <a:p>
            <a:r>
              <a:rPr lang="en-US"/>
              <a:t>For example, if you frequently move messages to a specific folder, you can use a Quick Step to move the messages in one click. Or, if you forward messages to your manager or peers, a one-click Quick Step can simplify the task.</a:t>
            </a:r>
            <a:endParaRPr lang="en-US">
              <a:cs typeface="Calibri"/>
            </a:endParaRPr>
          </a:p>
          <a:p>
            <a:endParaRPr lang="en-US">
              <a:cs typeface="Calibri"/>
            </a:endParaRPr>
          </a:p>
          <a:p>
            <a:r>
              <a:rPr lang="en-US">
                <a:cs typeface="Calibri"/>
              </a:rPr>
              <a:t>Once you are done creating, click on finish and it will be saved.</a:t>
            </a:r>
          </a:p>
          <a:p>
            <a:r>
              <a:rPr lang="en-US">
                <a:cs typeface="Calibri"/>
              </a:rPr>
              <a:t>Handing over to Chanel</a:t>
            </a:r>
            <a:endParaRPr lang="en-US"/>
          </a:p>
        </p:txBody>
      </p:sp>
      <p:sp>
        <p:nvSpPr>
          <p:cNvPr id="4" name="Slide Number Placeholder 3"/>
          <p:cNvSpPr>
            <a:spLocks noGrp="1"/>
          </p:cNvSpPr>
          <p:nvPr>
            <p:ph type="sldNum" sz="quarter" idx="5"/>
          </p:nvPr>
        </p:nvSpPr>
        <p:spPr/>
        <p:txBody>
          <a:bodyPr/>
          <a:lstStyle/>
          <a:p>
            <a:fld id="{12666598-9BA1-4963-9BFE-753653A788DB}" type="slidenum">
              <a:rPr lang="en-CA" smtClean="0"/>
              <a:t>29</a:t>
            </a:fld>
            <a:endParaRPr lang="en-CA"/>
          </a:p>
        </p:txBody>
      </p:sp>
    </p:spTree>
    <p:extLst>
      <p:ext uri="{BB962C8B-B14F-4D97-AF65-F5344CB8AC3E}">
        <p14:creationId xmlns:p14="http://schemas.microsoft.com/office/powerpoint/2010/main" val="3684266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Sobia</a:t>
            </a:r>
          </a:p>
        </p:txBody>
      </p:sp>
      <p:sp>
        <p:nvSpPr>
          <p:cNvPr id="4" name="Slide Number Placeholder 3"/>
          <p:cNvSpPr>
            <a:spLocks noGrp="1"/>
          </p:cNvSpPr>
          <p:nvPr>
            <p:ph type="sldNum" sz="quarter" idx="5"/>
          </p:nvPr>
        </p:nvSpPr>
        <p:spPr/>
        <p:txBody>
          <a:bodyPr/>
          <a:lstStyle/>
          <a:p>
            <a:fld id="{12666598-9BA1-4963-9BFE-753653A788DB}" type="slidenum">
              <a:rPr lang="en-CA" smtClean="0"/>
              <a:t>30</a:t>
            </a:fld>
            <a:endParaRPr lang="en-CA"/>
          </a:p>
        </p:txBody>
      </p:sp>
    </p:spTree>
    <p:extLst>
      <p:ext uri="{BB962C8B-B14F-4D97-AF65-F5344CB8AC3E}">
        <p14:creationId xmlns:p14="http://schemas.microsoft.com/office/powerpoint/2010/main" val="30860182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 Chanel: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solidFill>
                  <a:srgbClr val="1E1E1E"/>
                </a:solidFill>
                <a:latin typeface="Segoe UI"/>
                <a:ea typeface="Roboto Condensed"/>
                <a:cs typeface="Segoe UI"/>
              </a:rPr>
              <a:t>Sweep is a great feature in Outlook that you can use to quickly move a lot of emails or to delete unwanted emails from your inbox, allow you to prevent your inbox from clogging up. Sweep gives you options to automatically delete all incoming email from a particular sender, to keep only the latest email, or to delete email older than 10 days.</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a:defRPr/>
            </a:pPr>
            <a:r>
              <a:rPr lang="en-US"/>
              <a:t>To use this feature, users must </a:t>
            </a:r>
            <a:r>
              <a:rPr lang="en-US">
                <a:solidFill>
                  <a:srgbClr val="1E1E1E"/>
                </a:solidFill>
                <a:latin typeface="+mj-lt"/>
                <a:cs typeface="Calibri Light"/>
              </a:rPr>
              <a:t>s</a:t>
            </a:r>
            <a:r>
              <a:rPr lang="en-US">
                <a:solidFill>
                  <a:srgbClr val="1E1E1E"/>
                </a:solidFill>
                <a:latin typeface="+mj-lt"/>
                <a:ea typeface="Roboto Condensed"/>
                <a:cs typeface="Calibri Light"/>
              </a:rPr>
              <a:t>elect an email from the sender whose messages you want to apply sweep rules on. On the upper tool bar, select Sweep then choose how you would like to handle email messages coming in from the sender. Finally, select OK to perform the selected action.</a:t>
            </a:r>
          </a:p>
          <a:p>
            <a:endParaRPr lang="en-US"/>
          </a:p>
        </p:txBody>
      </p:sp>
      <p:sp>
        <p:nvSpPr>
          <p:cNvPr id="4" name="Slide Number Placeholder 3"/>
          <p:cNvSpPr>
            <a:spLocks noGrp="1"/>
          </p:cNvSpPr>
          <p:nvPr>
            <p:ph type="sldNum" sz="quarter" idx="5"/>
          </p:nvPr>
        </p:nvSpPr>
        <p:spPr/>
        <p:txBody>
          <a:bodyPr/>
          <a:lstStyle/>
          <a:p>
            <a:fld id="{12666598-9BA1-4963-9BFE-753653A788DB}" type="slidenum">
              <a:rPr lang="en-CA" smtClean="0"/>
              <a:t>31</a:t>
            </a:fld>
            <a:endParaRPr lang="en-CA"/>
          </a:p>
        </p:txBody>
      </p:sp>
    </p:spTree>
    <p:extLst>
      <p:ext uri="{BB962C8B-B14F-4D97-AF65-F5344CB8AC3E}">
        <p14:creationId xmlns:p14="http://schemas.microsoft.com/office/powerpoint/2010/main" val="4301510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 Chanel: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Now I’d like to go over 2 different use cases for when Sweep would be a great tool to help manage your workload. So firstly, users could use the option that always keeps the latest message and moves the rest from their inbox folder when dealing with reminder emails such as regular alert messages. So, as the name implies, if you receive a regular reminder email every Monday, you can turn on this sweep rule to move all past reminders to a separate folder and then only keep the latest reminder email in your inbox. </a:t>
            </a:r>
            <a:endParaRPr lang="en-US">
              <a:cs typeface="Calibri"/>
            </a:endParaRPr>
          </a:p>
          <a:p>
            <a:endParaRPr lang="en-US"/>
          </a:p>
          <a:p>
            <a:r>
              <a:rPr lang="en-US"/>
              <a:t>The second option for moving all messages from the inbox folder can be used to either delete everything from your inbox by moving it to deleted items or can be used to categorize emails from a specific project/institution by creating a new folder and moving all the messages that come from that institution/project there. </a:t>
            </a:r>
          </a:p>
        </p:txBody>
      </p:sp>
      <p:sp>
        <p:nvSpPr>
          <p:cNvPr id="4" name="Slide Number Placeholder 3"/>
          <p:cNvSpPr>
            <a:spLocks noGrp="1"/>
          </p:cNvSpPr>
          <p:nvPr>
            <p:ph type="sldNum" sz="quarter" idx="5"/>
          </p:nvPr>
        </p:nvSpPr>
        <p:spPr/>
        <p:txBody>
          <a:bodyPr/>
          <a:lstStyle/>
          <a:p>
            <a:fld id="{12666598-9BA1-4963-9BFE-753653A788DB}" type="slidenum">
              <a:rPr lang="en-CA" smtClean="0"/>
              <a:t>32</a:t>
            </a:fld>
            <a:endParaRPr lang="en-CA"/>
          </a:p>
        </p:txBody>
      </p:sp>
    </p:spTree>
    <p:extLst>
      <p:ext uri="{BB962C8B-B14F-4D97-AF65-F5344CB8AC3E}">
        <p14:creationId xmlns:p14="http://schemas.microsoft.com/office/powerpoint/2010/main" val="12620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next feature I will be talking about now not only allows you to prepare and send messages at a future time but it also helps make sure that we communicate with our colleagues only during work hours.</a:t>
            </a:r>
          </a:p>
          <a:p>
            <a:endParaRPr lang="en-US">
              <a:cs typeface="Calibri"/>
            </a:endParaRPr>
          </a:p>
        </p:txBody>
      </p:sp>
      <p:sp>
        <p:nvSpPr>
          <p:cNvPr id="4" name="Slide Number Placeholder 3"/>
          <p:cNvSpPr>
            <a:spLocks noGrp="1"/>
          </p:cNvSpPr>
          <p:nvPr>
            <p:ph type="sldNum" sz="quarter" idx="5"/>
          </p:nvPr>
        </p:nvSpPr>
        <p:spPr/>
        <p:txBody>
          <a:bodyPr/>
          <a:lstStyle/>
          <a:p>
            <a:fld id="{12666598-9BA1-4963-9BFE-753653A788DB}" type="slidenum">
              <a:rPr lang="en-CA" smtClean="0"/>
              <a:t>33</a:t>
            </a:fld>
            <a:endParaRPr lang="en-CA"/>
          </a:p>
        </p:txBody>
      </p:sp>
    </p:spTree>
    <p:extLst>
      <p:ext uri="{BB962C8B-B14F-4D97-AF65-F5344CB8AC3E}">
        <p14:creationId xmlns:p14="http://schemas.microsoft.com/office/powerpoint/2010/main" val="8832675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To use this feature, users will open up a new email message in Outlook and then enter in all their desired information (including the name of the person you would to send this email to, the subject, and their email details). Now, instead of pressing send which will send their email instantly, users must select the drop-down arrow next to send and click on Schedule send. The schedule send pop-up will now appear, and users can then select the time and date they would like the email to be sent at. Finally, users will select send and the email you have created will now be sent at that given time and date that you have selected. </a:t>
            </a:r>
          </a:p>
          <a:p>
            <a:endParaRPr lang="en-US">
              <a:cs typeface="Calibri"/>
            </a:endParaRPr>
          </a:p>
          <a:p>
            <a:r>
              <a:rPr lang="en-US">
                <a:cs typeface="Calibri"/>
              </a:rPr>
              <a:t>You can also use this in Teams. </a:t>
            </a:r>
          </a:p>
        </p:txBody>
      </p:sp>
      <p:sp>
        <p:nvSpPr>
          <p:cNvPr id="4" name="Slide Number Placeholder 3"/>
          <p:cNvSpPr>
            <a:spLocks noGrp="1"/>
          </p:cNvSpPr>
          <p:nvPr>
            <p:ph type="sldNum" sz="quarter" idx="5"/>
          </p:nvPr>
        </p:nvSpPr>
        <p:spPr/>
        <p:txBody>
          <a:bodyPr/>
          <a:lstStyle/>
          <a:p>
            <a:fld id="{12666598-9BA1-4963-9BFE-753653A788DB}" type="slidenum">
              <a:rPr lang="en-CA" smtClean="0"/>
              <a:t>34</a:t>
            </a:fld>
            <a:endParaRPr lang="en-CA"/>
          </a:p>
        </p:txBody>
      </p:sp>
    </p:spTree>
    <p:extLst>
      <p:ext uri="{BB962C8B-B14F-4D97-AF65-F5344CB8AC3E}">
        <p14:creationId xmlns:p14="http://schemas.microsoft.com/office/powerpoint/2010/main" val="63459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So, what is conversation view, I think most of us here have already using conversation view in their outlook, a</a:t>
            </a:r>
            <a:r>
              <a:rPr lang="en-CA" b="0" i="0">
                <a:solidFill>
                  <a:srgbClr val="1E1E1E"/>
                </a:solidFill>
                <a:effectLst/>
                <a:latin typeface="Segoe UI" panose="020B0502040204020203" pitchFamily="34" charset="0"/>
              </a:rPr>
              <a:t> conversation includes all messages in the same thread with the same subject line. In another word, all your back-and-forth emails are grouped together. So how to configure conversation view in outlook?</a:t>
            </a:r>
            <a:endParaRPr lang="en-CA"/>
          </a:p>
        </p:txBody>
      </p:sp>
      <p:sp>
        <p:nvSpPr>
          <p:cNvPr id="4" name="Slide Number Placeholder 3"/>
          <p:cNvSpPr>
            <a:spLocks noGrp="1"/>
          </p:cNvSpPr>
          <p:nvPr>
            <p:ph type="sldNum" sz="quarter" idx="5"/>
          </p:nvPr>
        </p:nvSpPr>
        <p:spPr/>
        <p:txBody>
          <a:bodyPr/>
          <a:lstStyle/>
          <a:p>
            <a:fld id="{12666598-9BA1-4963-9BFE-753653A788DB}" type="slidenum">
              <a:rPr lang="en-CA" smtClean="0"/>
              <a:t>5</a:t>
            </a:fld>
            <a:endParaRPr lang="en-CA"/>
          </a:p>
        </p:txBody>
      </p:sp>
    </p:spTree>
    <p:extLst>
      <p:ext uri="{BB962C8B-B14F-4D97-AF65-F5344CB8AC3E}">
        <p14:creationId xmlns:p14="http://schemas.microsoft.com/office/powerpoint/2010/main" val="34858264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Chanel</a:t>
            </a:r>
          </a:p>
        </p:txBody>
      </p:sp>
      <p:sp>
        <p:nvSpPr>
          <p:cNvPr id="4" name="Slide Number Placeholder 3"/>
          <p:cNvSpPr>
            <a:spLocks noGrp="1"/>
          </p:cNvSpPr>
          <p:nvPr>
            <p:ph type="sldNum" sz="quarter" idx="5"/>
          </p:nvPr>
        </p:nvSpPr>
        <p:spPr/>
        <p:txBody>
          <a:bodyPr/>
          <a:lstStyle/>
          <a:p>
            <a:fld id="{12666598-9BA1-4963-9BFE-753653A788DB}" type="slidenum">
              <a:rPr lang="en-CA" smtClean="0"/>
              <a:t>35</a:t>
            </a:fld>
            <a:endParaRPr lang="en-CA"/>
          </a:p>
        </p:txBody>
      </p:sp>
    </p:spTree>
    <p:extLst>
      <p:ext uri="{BB962C8B-B14F-4D97-AF65-F5344CB8AC3E}">
        <p14:creationId xmlns:p14="http://schemas.microsoft.com/office/powerpoint/2010/main" val="32979067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Chanel:</a:t>
            </a:r>
          </a:p>
          <a:p>
            <a:endParaRPr lang="en-US"/>
          </a:p>
          <a:p>
            <a:r>
              <a:rPr lang="en-US"/>
              <a:t>Bookings with me in Outlook helps you to schedule meetings between you and others through using mutual calendar availability and taking into account your specific meeting preferences. It is important to note that this feature is only available on the Outlook for the Web. This means you cannot use Bookings with me directly through the app. This feature also only works for 1 on 1 meetings. To access your booking with me page, simply navigate to your Outlook calendar, and select the Go to my booking page.</a:t>
            </a:r>
          </a:p>
        </p:txBody>
      </p:sp>
      <p:sp>
        <p:nvSpPr>
          <p:cNvPr id="4" name="Slide Number Placeholder 3"/>
          <p:cNvSpPr>
            <a:spLocks noGrp="1"/>
          </p:cNvSpPr>
          <p:nvPr>
            <p:ph type="sldNum" sz="quarter" idx="5"/>
          </p:nvPr>
        </p:nvSpPr>
        <p:spPr/>
        <p:txBody>
          <a:bodyPr/>
          <a:lstStyle/>
          <a:p>
            <a:fld id="{12666598-9BA1-4963-9BFE-753653A788DB}" type="slidenum">
              <a:rPr lang="en-CA" smtClean="0"/>
              <a:t>36</a:t>
            </a:fld>
            <a:endParaRPr lang="en-CA"/>
          </a:p>
        </p:txBody>
      </p:sp>
    </p:spTree>
    <p:extLst>
      <p:ext uri="{BB962C8B-B14F-4D97-AF65-F5344CB8AC3E}">
        <p14:creationId xmlns:p14="http://schemas.microsoft.com/office/powerpoint/2010/main" val="3479762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Chanel:</a:t>
            </a:r>
          </a:p>
          <a:p>
            <a:endParaRPr lang="en-US"/>
          </a:p>
          <a:p>
            <a:r>
              <a:rPr lang="en-US"/>
              <a:t>Now I will take you through the steps on how to use this feature. The first step is to open up your Outlook calendar on the web, then next you will need to select the downwards arrow located besides New event. You must then click on Bookable time from the drop-down menu which will then open your bookings with me schedule assistant. </a:t>
            </a:r>
          </a:p>
          <a:p>
            <a:endParaRPr lang="en-US"/>
          </a:p>
          <a:p>
            <a:r>
              <a:rPr lang="en-US"/>
              <a:t>You can begin by entering in a meeting title, then select the time duration (as you can see it shows 30 minutes here), the date from which you are available, the privacy settings (do you want this meeting to be public or private), the location (and if you see here, you can automatically schedule this as a Teams meeting), and finally a description of what the meeting will entail. Once you are finished entering in all of this information, you can select Create at the top and it will then schedule your meeting.</a:t>
            </a:r>
          </a:p>
        </p:txBody>
      </p:sp>
      <p:sp>
        <p:nvSpPr>
          <p:cNvPr id="4" name="Slide Number Placeholder 3"/>
          <p:cNvSpPr>
            <a:spLocks noGrp="1"/>
          </p:cNvSpPr>
          <p:nvPr>
            <p:ph type="sldNum" sz="quarter" idx="5"/>
          </p:nvPr>
        </p:nvSpPr>
        <p:spPr/>
        <p:txBody>
          <a:bodyPr/>
          <a:lstStyle/>
          <a:p>
            <a:fld id="{12666598-9BA1-4963-9BFE-753653A788DB}" type="slidenum">
              <a:rPr lang="en-CA" smtClean="0"/>
              <a:t>37</a:t>
            </a:fld>
            <a:endParaRPr lang="en-CA"/>
          </a:p>
        </p:txBody>
      </p:sp>
    </p:spTree>
    <p:extLst>
      <p:ext uri="{BB962C8B-B14F-4D97-AF65-F5344CB8AC3E}">
        <p14:creationId xmlns:p14="http://schemas.microsoft.com/office/powerpoint/2010/main" val="3770708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Chanel:</a:t>
            </a:r>
          </a:p>
          <a:p>
            <a:endParaRPr lang="en-US"/>
          </a:p>
          <a:p>
            <a:r>
              <a:rPr lang="en-US"/>
              <a:t>If you are interested in sharing your bookings with me page, you can do so in 3 ways. You can do so by either sending a link that will direct others to your page, by sharing it via an email, or by making it visible in your email signature which can be accessed also when you send an email. </a:t>
            </a:r>
          </a:p>
        </p:txBody>
      </p:sp>
      <p:sp>
        <p:nvSpPr>
          <p:cNvPr id="4" name="Slide Number Placeholder 3"/>
          <p:cNvSpPr>
            <a:spLocks noGrp="1"/>
          </p:cNvSpPr>
          <p:nvPr>
            <p:ph type="sldNum" sz="quarter" idx="5"/>
          </p:nvPr>
        </p:nvSpPr>
        <p:spPr/>
        <p:txBody>
          <a:bodyPr/>
          <a:lstStyle/>
          <a:p>
            <a:fld id="{12666598-9BA1-4963-9BFE-753653A788DB}" type="slidenum">
              <a:rPr lang="en-CA" smtClean="0"/>
              <a:t>38</a:t>
            </a:fld>
            <a:endParaRPr lang="en-CA"/>
          </a:p>
        </p:txBody>
      </p:sp>
    </p:spTree>
    <p:extLst>
      <p:ext uri="{BB962C8B-B14F-4D97-AF65-F5344CB8AC3E}">
        <p14:creationId xmlns:p14="http://schemas.microsoft.com/office/powerpoint/2010/main" val="28184223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All updated information about M365 apps, 5 minute article, have a coffee break just come here and go through the </a:t>
            </a:r>
            <a:r>
              <a:rPr lang="en-US" err="1">
                <a:cs typeface="Calibri"/>
              </a:rPr>
              <a:t>udpate</a:t>
            </a:r>
            <a:endParaRPr lang="en-US">
              <a:cs typeface="Calibri"/>
            </a:endParaRPr>
          </a:p>
        </p:txBody>
      </p:sp>
      <p:sp>
        <p:nvSpPr>
          <p:cNvPr id="4" name="Slide Number Placeholder 3"/>
          <p:cNvSpPr>
            <a:spLocks noGrp="1"/>
          </p:cNvSpPr>
          <p:nvPr>
            <p:ph type="sldNum" sz="quarter" idx="5"/>
          </p:nvPr>
        </p:nvSpPr>
        <p:spPr/>
        <p:txBody>
          <a:bodyPr/>
          <a:lstStyle/>
          <a:p>
            <a:fld id="{12666598-9BA1-4963-9BFE-753653A788DB}" type="slidenum">
              <a:rPr lang="en-CA" smtClean="0"/>
              <a:t>40</a:t>
            </a:fld>
            <a:endParaRPr lang="en-CA"/>
          </a:p>
        </p:txBody>
      </p:sp>
    </p:spTree>
    <p:extLst>
      <p:ext uri="{BB962C8B-B14F-4D97-AF65-F5344CB8AC3E}">
        <p14:creationId xmlns:p14="http://schemas.microsoft.com/office/powerpoint/2010/main" val="37004755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12666598-9BA1-4963-9BFE-753653A788DB}" type="slidenum">
              <a:rPr lang="en-CA" smtClean="0"/>
              <a:t>41</a:t>
            </a:fld>
            <a:endParaRPr lang="en-CA"/>
          </a:p>
        </p:txBody>
      </p:sp>
    </p:spTree>
    <p:extLst>
      <p:ext uri="{BB962C8B-B14F-4D97-AF65-F5344CB8AC3E}">
        <p14:creationId xmlns:p14="http://schemas.microsoft.com/office/powerpoint/2010/main" val="14122241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support and Community of practice offers latest information about updates. You can also ask questions outside of working hours here to get quick solutions. Make sure you add this channel on teams</a:t>
            </a:r>
          </a:p>
        </p:txBody>
      </p:sp>
      <p:sp>
        <p:nvSpPr>
          <p:cNvPr id="4" name="Slide Number Placeholder 3"/>
          <p:cNvSpPr>
            <a:spLocks noGrp="1"/>
          </p:cNvSpPr>
          <p:nvPr>
            <p:ph type="sldNum" sz="quarter" idx="5"/>
          </p:nvPr>
        </p:nvSpPr>
        <p:spPr/>
        <p:txBody>
          <a:bodyPr/>
          <a:lstStyle/>
          <a:p>
            <a:fld id="{12666598-9BA1-4963-9BFE-753653A788DB}" type="slidenum">
              <a:rPr lang="en-CA" smtClean="0"/>
              <a:t>42</a:t>
            </a:fld>
            <a:endParaRPr lang="en-CA"/>
          </a:p>
        </p:txBody>
      </p:sp>
    </p:spTree>
    <p:extLst>
      <p:ext uri="{BB962C8B-B14F-4D97-AF65-F5344CB8AC3E}">
        <p14:creationId xmlns:p14="http://schemas.microsoft.com/office/powerpoint/2010/main" val="41573181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a:p>
            <a:r>
              <a:rPr lang="en-US">
                <a:cs typeface="Calibri"/>
              </a:rPr>
              <a:t>They can book meeting from 10 mins to 1 hour</a:t>
            </a:r>
          </a:p>
          <a:p>
            <a:r>
              <a:rPr lang="en-US">
                <a:cs typeface="Calibri"/>
              </a:rPr>
              <a:t>Can book for any questions or even a session</a:t>
            </a:r>
          </a:p>
        </p:txBody>
      </p:sp>
      <p:sp>
        <p:nvSpPr>
          <p:cNvPr id="4" name="Slide Number Placeholder 3"/>
          <p:cNvSpPr>
            <a:spLocks noGrp="1"/>
          </p:cNvSpPr>
          <p:nvPr>
            <p:ph type="sldNum" sz="quarter" idx="5"/>
          </p:nvPr>
        </p:nvSpPr>
        <p:spPr/>
        <p:txBody>
          <a:bodyPr/>
          <a:lstStyle/>
          <a:p>
            <a:fld id="{12666598-9BA1-4963-9BFE-753653A788DB}" type="slidenum">
              <a:rPr lang="en-CA" smtClean="0"/>
              <a:t>44</a:t>
            </a:fld>
            <a:endParaRPr lang="en-CA"/>
          </a:p>
        </p:txBody>
      </p:sp>
    </p:spTree>
    <p:extLst>
      <p:ext uri="{BB962C8B-B14F-4D97-AF65-F5344CB8AC3E}">
        <p14:creationId xmlns:p14="http://schemas.microsoft.com/office/powerpoint/2010/main" val="20916212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2666598-9BA1-4963-9BFE-753653A788DB}" type="slidenum">
              <a:rPr lang="en-CA" smtClean="0"/>
              <a:t>45</a:t>
            </a:fld>
            <a:endParaRPr lang="en-CA"/>
          </a:p>
        </p:txBody>
      </p:sp>
    </p:spTree>
    <p:extLst>
      <p:ext uri="{BB962C8B-B14F-4D97-AF65-F5344CB8AC3E}">
        <p14:creationId xmlns:p14="http://schemas.microsoft.com/office/powerpoint/2010/main" val="4011545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This feature will only take me 10 seconds to introduce to you, but this one will really save your time, when you</a:t>
            </a:r>
          </a:p>
        </p:txBody>
      </p:sp>
      <p:sp>
        <p:nvSpPr>
          <p:cNvPr id="4" name="Slide Number Placeholder 3"/>
          <p:cNvSpPr>
            <a:spLocks noGrp="1"/>
          </p:cNvSpPr>
          <p:nvPr>
            <p:ph type="sldNum" sz="quarter" idx="5"/>
          </p:nvPr>
        </p:nvSpPr>
        <p:spPr/>
        <p:txBody>
          <a:bodyPr/>
          <a:lstStyle/>
          <a:p>
            <a:fld id="{12666598-9BA1-4963-9BFE-753653A788DB}" type="slidenum">
              <a:rPr lang="en-CA" smtClean="0"/>
              <a:t>6</a:t>
            </a:fld>
            <a:endParaRPr lang="en-CA"/>
          </a:p>
        </p:txBody>
      </p:sp>
    </p:spTree>
    <p:extLst>
      <p:ext uri="{BB962C8B-B14F-4D97-AF65-F5344CB8AC3E}">
        <p14:creationId xmlns:p14="http://schemas.microsoft.com/office/powerpoint/2010/main" val="1701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2666598-9BA1-4963-9BFE-753653A788DB}" type="slidenum">
              <a:rPr lang="en-CA" smtClean="0"/>
              <a:t>7</a:t>
            </a:fld>
            <a:endParaRPr lang="en-CA"/>
          </a:p>
        </p:txBody>
      </p:sp>
    </p:spTree>
    <p:extLst>
      <p:ext uri="{BB962C8B-B14F-4D97-AF65-F5344CB8AC3E}">
        <p14:creationId xmlns:p14="http://schemas.microsoft.com/office/powerpoint/2010/main" val="1310893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1" i="0">
                <a:effectLst/>
                <a:latin typeface="-apple-system"/>
              </a:rPr>
              <a:t>The Focused category</a:t>
            </a:r>
            <a:r>
              <a:rPr lang="en-CA" b="0" i="0">
                <a:effectLst/>
                <a:latin typeface="-apple-system"/>
              </a:rPr>
              <a:t> contains emails that Outlook deems most important based on your frequent interactions and key contacts. These could be work-related emails, important notifications, or personal correspondences.</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1" i="0">
                <a:effectLst/>
                <a:latin typeface="-apple-system"/>
              </a:rPr>
              <a:t>The Other category</a:t>
            </a:r>
            <a:r>
              <a:rPr lang="en-CA" b="0" i="0">
                <a:effectLst/>
                <a:latin typeface="-apple-system"/>
              </a:rPr>
              <a:t> is for less critical emails, which often include automated messages, newsletters, promotions, and other bulk emails. This distinction helps to declutter your inbox, ensuring that your most crucial messages are always in your direct line of sight.</a:t>
            </a:r>
          </a:p>
          <a:p>
            <a:endParaRPr lang="en-CA"/>
          </a:p>
          <a:p>
            <a:r>
              <a:rPr lang="en-CA"/>
              <a:t>Make sure you train you inbox</a:t>
            </a:r>
          </a:p>
        </p:txBody>
      </p:sp>
      <p:sp>
        <p:nvSpPr>
          <p:cNvPr id="4" name="Slide Number Placeholder 3"/>
          <p:cNvSpPr>
            <a:spLocks noGrp="1"/>
          </p:cNvSpPr>
          <p:nvPr>
            <p:ph type="sldNum" sz="quarter" idx="5"/>
          </p:nvPr>
        </p:nvSpPr>
        <p:spPr/>
        <p:txBody>
          <a:bodyPr/>
          <a:lstStyle/>
          <a:p>
            <a:fld id="{12666598-9BA1-4963-9BFE-753653A788DB}" type="slidenum">
              <a:rPr lang="en-CA" smtClean="0"/>
              <a:t>8</a:t>
            </a:fld>
            <a:endParaRPr lang="en-CA"/>
          </a:p>
        </p:txBody>
      </p:sp>
    </p:spTree>
    <p:extLst>
      <p:ext uri="{BB962C8B-B14F-4D97-AF65-F5344CB8AC3E}">
        <p14:creationId xmlns:p14="http://schemas.microsoft.com/office/powerpoint/2010/main" val="183175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To change which inbox specific emails come into, you can “train” Outlook. Right click on the message that you would like to move, and select “move to focused” or “move to other” if you only want to move one message. Select “Always move to Focused” or “Always move to other” if you want all future messages from the sender to be in the focused or other tab.</a:t>
            </a:r>
          </a:p>
        </p:txBody>
      </p:sp>
      <p:sp>
        <p:nvSpPr>
          <p:cNvPr id="4" name="Slide Number Placeholder 3"/>
          <p:cNvSpPr>
            <a:spLocks noGrp="1"/>
          </p:cNvSpPr>
          <p:nvPr>
            <p:ph type="sldNum" sz="quarter" idx="5"/>
          </p:nvPr>
        </p:nvSpPr>
        <p:spPr/>
        <p:txBody>
          <a:bodyPr/>
          <a:lstStyle/>
          <a:p>
            <a:fld id="{12666598-9BA1-4963-9BFE-753653A788DB}" type="slidenum">
              <a:rPr lang="en-CA" smtClean="0"/>
              <a:t>9</a:t>
            </a:fld>
            <a:endParaRPr lang="en-CA"/>
          </a:p>
        </p:txBody>
      </p:sp>
    </p:spTree>
    <p:extLst>
      <p:ext uri="{BB962C8B-B14F-4D97-AF65-F5344CB8AC3E}">
        <p14:creationId xmlns:p14="http://schemas.microsoft.com/office/powerpoint/2010/main" val="13424533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can create rules that tell Outlook how to handle incoming email messages.</a:t>
            </a:r>
          </a:p>
        </p:txBody>
      </p:sp>
      <p:sp>
        <p:nvSpPr>
          <p:cNvPr id="4" name="Slide Number Placeholder 3"/>
          <p:cNvSpPr>
            <a:spLocks noGrp="1"/>
          </p:cNvSpPr>
          <p:nvPr>
            <p:ph type="sldNum" sz="quarter" idx="5"/>
          </p:nvPr>
        </p:nvSpPr>
        <p:spPr/>
        <p:txBody>
          <a:bodyPr/>
          <a:lstStyle/>
          <a:p>
            <a:fld id="{12666598-9BA1-4963-9BFE-753653A788DB}" type="slidenum">
              <a:rPr lang="en-CA" smtClean="0"/>
              <a:t>11</a:t>
            </a:fld>
            <a:endParaRPr lang="en-CA"/>
          </a:p>
        </p:txBody>
      </p:sp>
    </p:spTree>
    <p:extLst>
      <p:ext uri="{BB962C8B-B14F-4D97-AF65-F5344CB8AC3E}">
        <p14:creationId xmlns:p14="http://schemas.microsoft.com/office/powerpoint/2010/main" val="154320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2666598-9BA1-4963-9BFE-753653A788DB}" type="slidenum">
              <a:rPr lang="en-CA" smtClean="0"/>
              <a:t>12</a:t>
            </a:fld>
            <a:endParaRPr lang="en-CA"/>
          </a:p>
        </p:txBody>
      </p:sp>
    </p:spTree>
    <p:extLst>
      <p:ext uri="{BB962C8B-B14F-4D97-AF65-F5344CB8AC3E}">
        <p14:creationId xmlns:p14="http://schemas.microsoft.com/office/powerpoint/2010/main" val="23290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649F63A3-0BA1-094E-B7F9-F33A78C6C9F4}"/>
              </a:ext>
            </a:extLst>
          </p:cNvPr>
          <p:cNvSpPr>
            <a:spLocks noGrp="1"/>
          </p:cNvSpPr>
          <p:nvPr>
            <p:ph type="title"/>
          </p:nvPr>
        </p:nvSpPr>
        <p:spPr>
          <a:xfrm>
            <a:off x="528783" y="2147456"/>
            <a:ext cx="4988097" cy="1929348"/>
          </a:xfrm>
        </p:spPr>
        <p:txBody>
          <a:bodyPr anchor="b" anchorCtr="0">
            <a:normAutofit/>
          </a:bodyPr>
          <a:lstStyle>
            <a:lvl1pPr algn="l">
              <a:lnSpc>
                <a:spcPct val="100000"/>
              </a:lnSpc>
              <a:defRPr sz="4800">
                <a:solidFill>
                  <a:schemeClr val="tx1"/>
                </a:solidFill>
                <a:latin typeface="+mj-lt"/>
              </a:defRPr>
            </a:lvl1pPr>
          </a:lstStyle>
          <a:p>
            <a:endParaRPr lang="en-US"/>
          </a:p>
        </p:txBody>
      </p:sp>
      <p:sp>
        <p:nvSpPr>
          <p:cNvPr id="12" name="Subtitle Placeholder" descr="Master subtitle">
            <a:extLst>
              <a:ext uri="{FF2B5EF4-FFF2-40B4-BE49-F238E27FC236}">
                <a16:creationId xmlns:a16="http://schemas.microsoft.com/office/drawing/2014/main" id="{FC2F2E22-5550-2248-8176-512794DFA78D}"/>
              </a:ext>
            </a:extLst>
          </p:cNvPr>
          <p:cNvSpPr>
            <a:spLocks noGrp="1"/>
          </p:cNvSpPr>
          <p:nvPr>
            <p:ph type="subTitle" idx="1"/>
          </p:nvPr>
        </p:nvSpPr>
        <p:spPr>
          <a:xfrm>
            <a:off x="528782" y="4076804"/>
            <a:ext cx="4988098" cy="819392"/>
          </a:xfrm>
        </p:spPr>
        <p:txBody>
          <a:bodyPr>
            <a:normAutofit/>
          </a:bodyPr>
          <a:lstStyle>
            <a:lvl1pPr marL="0" indent="0" algn="l">
              <a:lnSpc>
                <a:spcPct val="150000"/>
              </a:lnSpc>
              <a:buNone/>
              <a:defRPr sz="3200">
                <a:solidFill>
                  <a:schemeClr val="tx1"/>
                </a:solidFill>
                <a:latin typeface="+mj-lt"/>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endParaRPr lang="en-US"/>
          </a:p>
        </p:txBody>
      </p:sp>
      <p:sp>
        <p:nvSpPr>
          <p:cNvPr id="9" name="Picture Placeholder 8">
            <a:extLst>
              <a:ext uri="{FF2B5EF4-FFF2-40B4-BE49-F238E27FC236}">
                <a16:creationId xmlns:a16="http://schemas.microsoft.com/office/drawing/2014/main" id="{B367EF9F-9CCF-4AE5-AE42-4D6C11F31075}"/>
              </a:ext>
            </a:extLst>
          </p:cNvPr>
          <p:cNvSpPr>
            <a:spLocks noGrp="1"/>
          </p:cNvSpPr>
          <p:nvPr>
            <p:ph type="pic" sz="quarter" idx="10" hasCustomPrompt="1"/>
          </p:nvPr>
        </p:nvSpPr>
        <p:spPr>
          <a:xfrm>
            <a:off x="5943600" y="1104900"/>
            <a:ext cx="5884863" cy="4240213"/>
          </a:xfrm>
        </p:spPr>
        <p:txBody>
          <a:bodyPr/>
          <a:lstStyle>
            <a:lvl1pPr marL="0" indent="0" algn="ctr">
              <a:buNone/>
              <a:defRPr i="1">
                <a:solidFill>
                  <a:schemeClr val="tx2">
                    <a:lumMod val="50000"/>
                  </a:schemeClr>
                </a:solidFill>
              </a:defRPr>
            </a:lvl1pPr>
          </a:lstStyle>
          <a:p>
            <a:r>
              <a:rPr lang="en-US"/>
              <a:t>Put a relevant picture or icon here.</a:t>
            </a:r>
            <a:endParaRPr lang="en-CA"/>
          </a:p>
        </p:txBody>
      </p:sp>
    </p:spTree>
    <p:extLst>
      <p:ext uri="{BB962C8B-B14F-4D97-AF65-F5344CB8AC3E}">
        <p14:creationId xmlns:p14="http://schemas.microsoft.com/office/powerpoint/2010/main" val="19387793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BB2864-77B3-40BC-86EE-7249DE47179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5E6A7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8848B368-60BE-45DE-AFEC-580F0ED6C6CF}"/>
              </a:ext>
              <a:ext uri="{C183D7F6-B498-43B3-948B-1728B52AA6E4}">
                <adec:decorative xmlns:adec="http://schemas.microsoft.com/office/drawing/2017/decorative" val="1"/>
              </a:ext>
            </a:extLst>
          </p:cNvPr>
          <p:cNvSpPr/>
          <p:nvPr userDrawn="1"/>
        </p:nvSpPr>
        <p:spPr bwMode="auto">
          <a:xfrm>
            <a:off x="0" y="0"/>
            <a:ext cx="12192000" cy="88011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E3DB2B04-1543-4737-9403-EA8A4DAA4AB8}"/>
              </a:ext>
            </a:extLst>
          </p:cNvPr>
          <p:cNvSpPr>
            <a:spLocks noGrp="1"/>
          </p:cNvSpPr>
          <p:nvPr>
            <p:ph type="title"/>
          </p:nvPr>
        </p:nvSpPr>
        <p:spPr>
          <a:xfrm>
            <a:off x="483932" y="1436551"/>
            <a:ext cx="11708068" cy="1006368"/>
          </a:xfrm>
        </p:spPr>
        <p:txBody>
          <a:bodyPr>
            <a:normAutofit/>
          </a:bodyPr>
          <a:lstStyle>
            <a:lvl1pPr>
              <a:defRPr sz="4400">
                <a:solidFill>
                  <a:schemeClr val="bg1"/>
                </a:solidFill>
              </a:defRPr>
            </a:lvl1pPr>
          </a:lstStyle>
          <a:p>
            <a:endParaRPr lang="en-CA"/>
          </a:p>
        </p:txBody>
      </p:sp>
      <p:sp>
        <p:nvSpPr>
          <p:cNvPr id="7" name="Text Placeholder 6">
            <a:extLst>
              <a:ext uri="{FF2B5EF4-FFF2-40B4-BE49-F238E27FC236}">
                <a16:creationId xmlns:a16="http://schemas.microsoft.com/office/drawing/2014/main" id="{BAD931AD-16CF-4A0E-BE85-BEA942D50B3B}"/>
              </a:ext>
            </a:extLst>
          </p:cNvPr>
          <p:cNvSpPr>
            <a:spLocks noGrp="1"/>
          </p:cNvSpPr>
          <p:nvPr>
            <p:ph type="body" sz="quarter" idx="14"/>
          </p:nvPr>
        </p:nvSpPr>
        <p:spPr>
          <a:xfrm>
            <a:off x="972039" y="2642906"/>
            <a:ext cx="5123961" cy="3017494"/>
          </a:xfrm>
        </p:spPr>
        <p:txBody>
          <a:bodyPr>
            <a:noAutofit/>
          </a:bodyPr>
          <a:lstStyle>
            <a:lvl1pPr marL="514350" indent="-514350">
              <a:buClr>
                <a:schemeClr val="bg1"/>
              </a:buClr>
              <a:buFont typeface="+mj-lt"/>
              <a:buAutoNum type="alphaUcPeriod"/>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CA"/>
          </a:p>
        </p:txBody>
      </p:sp>
      <p:pic>
        <p:nvPicPr>
          <p:cNvPr id="13" name="Picture 12">
            <a:extLst>
              <a:ext uri="{FF2B5EF4-FFF2-40B4-BE49-F238E27FC236}">
                <a16:creationId xmlns:a16="http://schemas.microsoft.com/office/drawing/2014/main" id="{1DCE4DED-16CA-424B-A204-4D310E7CAFA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840" y="5963827"/>
            <a:ext cx="3729180" cy="806188"/>
          </a:xfrm>
          <a:prstGeom prst="rect">
            <a:avLst/>
          </a:prstGeom>
        </p:spPr>
      </p:pic>
      <p:sp>
        <p:nvSpPr>
          <p:cNvPr id="14" name="Slide Number">
            <a:extLst>
              <a:ext uri="{FF2B5EF4-FFF2-40B4-BE49-F238E27FC236}">
                <a16:creationId xmlns:a16="http://schemas.microsoft.com/office/drawing/2014/main" id="{39C91177-7567-44BA-AB70-995D099F32CC}"/>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pPr/>
              <a:t>‹#›</a:t>
            </a:fld>
            <a:endParaRPr lang="en-CA"/>
          </a:p>
        </p:txBody>
      </p:sp>
      <p:sp>
        <p:nvSpPr>
          <p:cNvPr id="15" name="Date">
            <a:extLst>
              <a:ext uri="{FF2B5EF4-FFF2-40B4-BE49-F238E27FC236}">
                <a16:creationId xmlns:a16="http://schemas.microsoft.com/office/drawing/2014/main" id="{52CD2B4F-AFEA-4D56-907D-BA77AF962E11}"/>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bg1"/>
                </a:solidFill>
              </a:rPr>
              <a:pPr/>
              <a:t>2023-08-30</a:t>
            </a:fld>
            <a:endParaRPr lang="en-CA">
              <a:solidFill>
                <a:schemeClr val="bg1"/>
              </a:solidFill>
            </a:endParaRPr>
          </a:p>
        </p:txBody>
      </p:sp>
      <p:cxnSp>
        <p:nvCxnSpPr>
          <p:cNvPr id="20" name="Brighter World Line">
            <a:extLst>
              <a:ext uri="{FF2B5EF4-FFF2-40B4-BE49-F238E27FC236}">
                <a16:creationId xmlns:a16="http://schemas.microsoft.com/office/drawing/2014/main" id="{511C7C3F-9D98-45FC-836D-C291F1AD79B3}"/>
              </a:ext>
              <a:ext uri="{C183D7F6-B498-43B3-948B-1728B52AA6E4}">
                <adec:decorative xmlns:adec="http://schemas.microsoft.com/office/drawing/2017/decorative" val="1"/>
              </a:ext>
            </a:extLst>
          </p:cNvPr>
          <p:cNvCxnSpPr>
            <a:cxnSpLocks/>
          </p:cNvCxnSpPr>
          <p:nvPr userDrawn="1"/>
        </p:nvCxnSpPr>
        <p:spPr>
          <a:xfrm>
            <a:off x="1" y="6214887"/>
            <a:ext cx="7922028" cy="0"/>
          </a:xfrm>
          <a:prstGeom prst="line">
            <a:avLst/>
          </a:prstGeom>
          <a:ln w="38100" cap="flat">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URL">
            <a:extLst>
              <a:ext uri="{FF2B5EF4-FFF2-40B4-BE49-F238E27FC236}">
                <a16:creationId xmlns:a16="http://schemas.microsoft.com/office/drawing/2014/main" id="{463F5D2A-CD53-436A-BCD2-1CFABFCD625D}"/>
              </a:ext>
              <a:ext uri="{C183D7F6-B498-43B3-948B-1728B52AA6E4}">
                <adec:decorative xmlns:adec="http://schemas.microsoft.com/office/drawing/2017/decorative" val="1"/>
              </a:ext>
            </a:extLst>
          </p:cNvPr>
          <p:cNvSpPr txBox="1"/>
          <p:nvPr userDrawn="1"/>
        </p:nvSpPr>
        <p:spPr>
          <a:xfrm>
            <a:off x="267858" y="6365625"/>
            <a:ext cx="4775196" cy="292388"/>
          </a:xfrm>
          <a:prstGeom prst="rect">
            <a:avLst/>
          </a:prstGeom>
          <a:noFill/>
        </p:spPr>
        <p:txBody>
          <a:bodyPr wrap="square" rtlCol="0">
            <a:spAutoFit/>
          </a:bodyPr>
          <a:lstStyle/>
          <a:p>
            <a:r>
              <a:rPr lang="en-US" sz="1300" b="1" spc="27" baseline="0">
                <a:solidFill>
                  <a:schemeClr val="bg1"/>
                </a:solidFill>
                <a:latin typeface="Roboto Condensed" panose="02000000000000000000" pitchFamily="2" charset="0"/>
                <a:ea typeface="Roboto Condensed" panose="02000000000000000000" pitchFamily="2" charset="0"/>
                <a:cs typeface="Arial" panose="020B0604020202020204" pitchFamily="34" charset="0"/>
              </a:rPr>
              <a:t>SEAMLESS CONNECTED TRANSFORMATIVE</a:t>
            </a:r>
          </a:p>
        </p:txBody>
      </p:sp>
      <p:sp>
        <p:nvSpPr>
          <p:cNvPr id="22" name="Divider Line">
            <a:extLst>
              <a:ext uri="{FF2B5EF4-FFF2-40B4-BE49-F238E27FC236}">
                <a16:creationId xmlns:a16="http://schemas.microsoft.com/office/drawing/2014/main" id="{AF286BEA-B37C-4CF5-A376-A5C5163B2621}"/>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bg1"/>
                </a:solidFill>
              </a:rPr>
              <a:t>|</a:t>
            </a:r>
            <a:endParaRPr lang="en-US" sz="1200">
              <a:solidFill>
                <a:schemeClr val="bg1"/>
              </a:solidFill>
            </a:endParaRPr>
          </a:p>
        </p:txBody>
      </p:sp>
    </p:spTree>
    <p:extLst>
      <p:ext uri="{BB962C8B-B14F-4D97-AF65-F5344CB8AC3E}">
        <p14:creationId xmlns:p14="http://schemas.microsoft.com/office/powerpoint/2010/main" val="290272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utcome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93A3F1-4098-4286-A676-CF21AD337F4C}"/>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Title 1">
            <a:extLst>
              <a:ext uri="{FF2B5EF4-FFF2-40B4-BE49-F238E27FC236}">
                <a16:creationId xmlns:a16="http://schemas.microsoft.com/office/drawing/2014/main" id="{79A43DF1-B52A-4C46-8D74-0693AC18A3FE}"/>
              </a:ext>
            </a:extLst>
          </p:cNvPr>
          <p:cNvSpPr>
            <a:spLocks noGrp="1"/>
          </p:cNvSpPr>
          <p:nvPr>
            <p:ph type="title"/>
          </p:nvPr>
        </p:nvSpPr>
        <p:spPr>
          <a:xfrm>
            <a:off x="507308" y="1265988"/>
            <a:ext cx="7946736" cy="1006368"/>
          </a:xfrm>
        </p:spPr>
        <p:txBody>
          <a:bodyPr>
            <a:noAutofit/>
          </a:bodyPr>
          <a:lstStyle>
            <a:lvl1pPr>
              <a:defRPr sz="4400">
                <a:solidFill>
                  <a:schemeClr val="bg1"/>
                </a:solidFill>
              </a:defRPr>
            </a:lvl1pPr>
          </a:lstStyle>
          <a:p>
            <a:endParaRPr lang="en-CA"/>
          </a:p>
        </p:txBody>
      </p:sp>
      <p:sp>
        <p:nvSpPr>
          <p:cNvPr id="9" name="Text Placeholder 8">
            <a:extLst>
              <a:ext uri="{FF2B5EF4-FFF2-40B4-BE49-F238E27FC236}">
                <a16:creationId xmlns:a16="http://schemas.microsoft.com/office/drawing/2014/main" id="{BC448B8A-C1E6-4D9F-881D-C7E580EA3B5B}"/>
              </a:ext>
            </a:extLst>
          </p:cNvPr>
          <p:cNvSpPr>
            <a:spLocks noGrp="1"/>
          </p:cNvSpPr>
          <p:nvPr>
            <p:ph type="body" sz="quarter" idx="12"/>
          </p:nvPr>
        </p:nvSpPr>
        <p:spPr>
          <a:xfrm>
            <a:off x="506673" y="2286501"/>
            <a:ext cx="7546975" cy="632614"/>
          </a:xfrm>
        </p:spPr>
        <p:txBody>
          <a:bodyPr>
            <a:normAutofit/>
          </a:bodyPr>
          <a:lstStyle>
            <a:lvl1pPr marL="0" indent="0">
              <a:buClr>
                <a:schemeClr val="bg1"/>
              </a:buClr>
              <a:buFont typeface="+mj-lt"/>
              <a:buNone/>
              <a:defRPr sz="2800" i="1">
                <a:solidFill>
                  <a:schemeClr val="bg1"/>
                </a:solidFill>
                <a:latin typeface="Roboto Condensed" panose="02000000000000000000" pitchFamily="2" charset="0"/>
                <a:ea typeface="Roboto Condensed" panose="02000000000000000000" pitchFamily="2" charset="0"/>
              </a:defRPr>
            </a:lvl1pPr>
            <a:lvl2pPr marL="646934" indent="-285744">
              <a:buClr>
                <a:schemeClr val="bg1"/>
              </a:buClr>
              <a:buFont typeface="Arial" panose="020B0604020202020204" pitchFamily="34" charset="0"/>
              <a:buChar char="•"/>
              <a:defRPr sz="2800">
                <a:solidFill>
                  <a:schemeClr val="bg1"/>
                </a:solidFill>
                <a:latin typeface="Roboto Condensed" panose="02000000000000000000" pitchFamily="2" charset="0"/>
                <a:ea typeface="Roboto Condensed" panose="02000000000000000000" pitchFamily="2" charset="0"/>
              </a:defRPr>
            </a:lvl2pPr>
            <a:lvl3pPr marL="902977" indent="-228594">
              <a:buClr>
                <a:schemeClr val="bg1"/>
              </a:buClr>
              <a:buFont typeface="Arial" panose="020B0604020202020204" pitchFamily="34" charset="0"/>
              <a:buChar char="•"/>
              <a:defRPr sz="2800">
                <a:solidFill>
                  <a:schemeClr val="bg1"/>
                </a:solidFill>
                <a:latin typeface="Roboto Condensed" panose="02000000000000000000" pitchFamily="2" charset="0"/>
                <a:ea typeface="Roboto Condensed" panose="02000000000000000000" pitchFamily="2" charset="0"/>
              </a:defRPr>
            </a:lvl3pPr>
            <a:lvl4pPr marL="1168171" indent="-228594">
              <a:buClr>
                <a:schemeClr val="bg1"/>
              </a:buClr>
              <a:buFont typeface="Arial" panose="020B0604020202020204" pitchFamily="34" charset="0"/>
              <a:buChar char="•"/>
              <a:defRPr sz="2800">
                <a:solidFill>
                  <a:schemeClr val="bg1"/>
                </a:solidFill>
                <a:latin typeface="Roboto Condensed" panose="02000000000000000000" pitchFamily="2" charset="0"/>
                <a:ea typeface="Roboto Condensed" panose="02000000000000000000" pitchFamily="2" charset="0"/>
              </a:defRPr>
            </a:lvl4pPr>
            <a:lvl5pPr marL="1433364" indent="-228594">
              <a:buClr>
                <a:schemeClr val="bg1"/>
              </a:buClr>
              <a:buFont typeface="Arial" panose="020B0604020202020204" pitchFamily="34" charset="0"/>
              <a:buChar char="•"/>
              <a:defRPr sz="2800">
                <a:solidFill>
                  <a:schemeClr val="bg1"/>
                </a:solidFill>
                <a:latin typeface="Roboto Condensed" panose="02000000000000000000" pitchFamily="2" charset="0"/>
                <a:ea typeface="Roboto Condensed" panose="02000000000000000000" pitchFamily="2" charset="0"/>
              </a:defRPr>
            </a:lvl5pPr>
          </a:lstStyle>
          <a:p>
            <a:pPr lvl="0"/>
            <a:endParaRPr lang="en-US"/>
          </a:p>
        </p:txBody>
      </p:sp>
      <p:sp>
        <p:nvSpPr>
          <p:cNvPr id="24" name="Text Placeholder 23">
            <a:extLst>
              <a:ext uri="{FF2B5EF4-FFF2-40B4-BE49-F238E27FC236}">
                <a16:creationId xmlns:a16="http://schemas.microsoft.com/office/drawing/2014/main" id="{AE565824-5019-4C44-83C3-193370828164}"/>
              </a:ext>
            </a:extLst>
          </p:cNvPr>
          <p:cNvSpPr>
            <a:spLocks noGrp="1"/>
          </p:cNvSpPr>
          <p:nvPr>
            <p:ph type="body" sz="quarter" idx="13"/>
          </p:nvPr>
        </p:nvSpPr>
        <p:spPr>
          <a:xfrm>
            <a:off x="506672" y="2933260"/>
            <a:ext cx="7546975" cy="2214562"/>
          </a:xfrm>
        </p:spPr>
        <p:txBody>
          <a:bodyPr/>
          <a:lstStyle>
            <a:lvl1pPr marL="514350" indent="-514350">
              <a:buClr>
                <a:schemeClr val="bg1"/>
              </a:buClr>
              <a:buFont typeface="+mj-lt"/>
              <a:buAutoNum type="arabicPeriod"/>
              <a:defRPr>
                <a:solidFill>
                  <a:schemeClr val="bg1"/>
                </a:solidFill>
              </a:defRPr>
            </a:lvl1pPr>
          </a:lstStyle>
          <a:p>
            <a:pPr lvl="0"/>
            <a:endParaRPr lang="en-CA"/>
          </a:p>
        </p:txBody>
      </p:sp>
      <p:pic>
        <p:nvPicPr>
          <p:cNvPr id="14" name="Picture 13">
            <a:extLst>
              <a:ext uri="{FF2B5EF4-FFF2-40B4-BE49-F238E27FC236}">
                <a16:creationId xmlns:a16="http://schemas.microsoft.com/office/drawing/2014/main" id="{D9F06FEE-00AB-4511-92E2-DB20EFD42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840" y="5963827"/>
            <a:ext cx="3729180" cy="806188"/>
          </a:xfrm>
          <a:prstGeom prst="rect">
            <a:avLst/>
          </a:prstGeom>
        </p:spPr>
      </p:pic>
      <p:sp>
        <p:nvSpPr>
          <p:cNvPr id="8" name="Slide Number">
            <a:extLst>
              <a:ext uri="{FF2B5EF4-FFF2-40B4-BE49-F238E27FC236}">
                <a16:creationId xmlns:a16="http://schemas.microsoft.com/office/drawing/2014/main" id="{A371D26D-9FC8-4E5C-83E9-F3B34B828427}"/>
              </a:ext>
              <a:ext uri="{C183D7F6-B498-43B3-948B-1728B52AA6E4}">
                <adec:decorative xmlns:adec="http://schemas.microsoft.com/office/drawing/2017/decorative" val="1"/>
              </a:ext>
            </a:extLst>
          </p:cNvPr>
          <p:cNvSpPr txBox="1">
            <a:spLocks/>
          </p:cNvSpPr>
          <p:nvPr userDrawn="1"/>
        </p:nvSpPr>
        <p:spPr>
          <a:xfrm>
            <a:off x="964070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a:p>
        </p:txBody>
      </p:sp>
      <p:sp>
        <p:nvSpPr>
          <p:cNvPr id="15" name="Slide Number">
            <a:extLst>
              <a:ext uri="{FF2B5EF4-FFF2-40B4-BE49-F238E27FC236}">
                <a16:creationId xmlns:a16="http://schemas.microsoft.com/office/drawing/2014/main" id="{BB56906D-FA92-4613-8EE5-94CA289EDAF4}"/>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pPr/>
              <a:t>‹#›</a:t>
            </a:fld>
            <a:endParaRPr lang="en-CA"/>
          </a:p>
        </p:txBody>
      </p:sp>
      <p:sp>
        <p:nvSpPr>
          <p:cNvPr id="16" name="Date">
            <a:extLst>
              <a:ext uri="{FF2B5EF4-FFF2-40B4-BE49-F238E27FC236}">
                <a16:creationId xmlns:a16="http://schemas.microsoft.com/office/drawing/2014/main" id="{4B8DAA11-32F0-4E3E-898E-7005478E2B68}"/>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bg1"/>
                </a:solidFill>
              </a:rPr>
              <a:pPr/>
              <a:t>2023-08-30</a:t>
            </a:fld>
            <a:endParaRPr lang="en-CA">
              <a:solidFill>
                <a:schemeClr val="bg1"/>
              </a:solidFill>
            </a:endParaRPr>
          </a:p>
        </p:txBody>
      </p:sp>
      <p:cxnSp>
        <p:nvCxnSpPr>
          <p:cNvPr id="17" name="Brighter World Line">
            <a:extLst>
              <a:ext uri="{FF2B5EF4-FFF2-40B4-BE49-F238E27FC236}">
                <a16:creationId xmlns:a16="http://schemas.microsoft.com/office/drawing/2014/main" id="{DA598670-AB5A-4833-ACA0-479696A523F9}"/>
              </a:ext>
              <a:ext uri="{C183D7F6-B498-43B3-948B-1728B52AA6E4}">
                <adec:decorative xmlns:adec="http://schemas.microsoft.com/office/drawing/2017/decorative" val="1"/>
              </a:ext>
            </a:extLst>
          </p:cNvPr>
          <p:cNvCxnSpPr>
            <a:cxnSpLocks/>
          </p:cNvCxnSpPr>
          <p:nvPr userDrawn="1"/>
        </p:nvCxnSpPr>
        <p:spPr>
          <a:xfrm>
            <a:off x="1" y="6214887"/>
            <a:ext cx="7922028" cy="0"/>
          </a:xfrm>
          <a:prstGeom prst="line">
            <a:avLst/>
          </a:prstGeom>
          <a:ln w="38100" cap="flat">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URL">
            <a:extLst>
              <a:ext uri="{FF2B5EF4-FFF2-40B4-BE49-F238E27FC236}">
                <a16:creationId xmlns:a16="http://schemas.microsoft.com/office/drawing/2014/main" id="{840A9EFF-A03C-4B01-BB76-E3123876A52B}"/>
              </a:ext>
              <a:ext uri="{C183D7F6-B498-43B3-948B-1728B52AA6E4}">
                <adec:decorative xmlns:adec="http://schemas.microsoft.com/office/drawing/2017/decorative" val="1"/>
              </a:ext>
            </a:extLst>
          </p:cNvPr>
          <p:cNvSpPr txBox="1"/>
          <p:nvPr userDrawn="1"/>
        </p:nvSpPr>
        <p:spPr>
          <a:xfrm>
            <a:off x="267858" y="6365625"/>
            <a:ext cx="4775196" cy="292388"/>
          </a:xfrm>
          <a:prstGeom prst="rect">
            <a:avLst/>
          </a:prstGeom>
          <a:noFill/>
        </p:spPr>
        <p:txBody>
          <a:bodyPr wrap="square" rtlCol="0">
            <a:spAutoFit/>
          </a:bodyPr>
          <a:lstStyle/>
          <a:p>
            <a:r>
              <a:rPr lang="en-US" sz="1300" b="1" spc="27" baseline="0">
                <a:solidFill>
                  <a:schemeClr val="bg1"/>
                </a:solidFill>
                <a:latin typeface="Roboto Condensed" panose="02000000000000000000" pitchFamily="2" charset="0"/>
                <a:ea typeface="Roboto Condensed" panose="02000000000000000000" pitchFamily="2" charset="0"/>
                <a:cs typeface="Arial" panose="020B0604020202020204" pitchFamily="34" charset="0"/>
              </a:rPr>
              <a:t>SEAMLESS CONNECTED TRANSFORMATIVE</a:t>
            </a:r>
          </a:p>
        </p:txBody>
      </p:sp>
      <p:sp>
        <p:nvSpPr>
          <p:cNvPr id="19" name="Divider Line">
            <a:extLst>
              <a:ext uri="{FF2B5EF4-FFF2-40B4-BE49-F238E27FC236}">
                <a16:creationId xmlns:a16="http://schemas.microsoft.com/office/drawing/2014/main" id="{88A77214-2DEC-40A0-8D8A-EDF3107141C3}"/>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bg1"/>
                </a:solidFill>
              </a:rPr>
              <a:t>|</a:t>
            </a:r>
            <a:endParaRPr lang="en-US" sz="1200">
              <a:solidFill>
                <a:schemeClr val="bg1"/>
              </a:solidFill>
            </a:endParaRPr>
          </a:p>
        </p:txBody>
      </p:sp>
    </p:spTree>
    <p:extLst>
      <p:ext uri="{BB962C8B-B14F-4D97-AF65-F5344CB8AC3E}">
        <p14:creationId xmlns:p14="http://schemas.microsoft.com/office/powerpoint/2010/main" val="278084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BB2864-77B3-40BC-86EE-7249DE471796}"/>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8848B368-60BE-45DE-AFEC-580F0ED6C6CF}"/>
              </a:ext>
              <a:ext uri="{C183D7F6-B498-43B3-948B-1728B52AA6E4}">
                <adec:decorative xmlns:adec="http://schemas.microsoft.com/office/drawing/2017/decorative" val="1"/>
              </a:ext>
            </a:extLst>
          </p:cNvPr>
          <p:cNvSpPr/>
          <p:nvPr userDrawn="1"/>
        </p:nvSpPr>
        <p:spPr bwMode="auto">
          <a:xfrm>
            <a:off x="0" y="0"/>
            <a:ext cx="12192000" cy="88011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4" name="Title 3">
            <a:extLst>
              <a:ext uri="{FF2B5EF4-FFF2-40B4-BE49-F238E27FC236}">
                <a16:creationId xmlns:a16="http://schemas.microsoft.com/office/drawing/2014/main" id="{E51B5752-385E-4F97-8E95-690B7A98F127}"/>
              </a:ext>
            </a:extLst>
          </p:cNvPr>
          <p:cNvSpPr>
            <a:spLocks noGrp="1"/>
          </p:cNvSpPr>
          <p:nvPr>
            <p:ph type="title"/>
          </p:nvPr>
        </p:nvSpPr>
        <p:spPr>
          <a:xfrm>
            <a:off x="464962" y="2925816"/>
            <a:ext cx="8745540" cy="1006368"/>
          </a:xfrm>
        </p:spPr>
        <p:txBody>
          <a:bodyPr>
            <a:noAutofit/>
          </a:bodyPr>
          <a:lstStyle>
            <a:lvl1pPr>
              <a:defRPr sz="4400">
                <a:solidFill>
                  <a:schemeClr val="bg1"/>
                </a:solidFill>
              </a:defRPr>
            </a:lvl1pPr>
          </a:lstStyle>
          <a:p>
            <a:endParaRPr lang="en-CA"/>
          </a:p>
        </p:txBody>
      </p:sp>
      <p:sp>
        <p:nvSpPr>
          <p:cNvPr id="7" name="Text Placeholder 6">
            <a:extLst>
              <a:ext uri="{FF2B5EF4-FFF2-40B4-BE49-F238E27FC236}">
                <a16:creationId xmlns:a16="http://schemas.microsoft.com/office/drawing/2014/main" id="{BAD931AD-16CF-4A0E-BE85-BEA942D50B3B}"/>
              </a:ext>
            </a:extLst>
          </p:cNvPr>
          <p:cNvSpPr>
            <a:spLocks noGrp="1"/>
          </p:cNvSpPr>
          <p:nvPr>
            <p:ph type="body" sz="quarter" idx="14"/>
          </p:nvPr>
        </p:nvSpPr>
        <p:spPr>
          <a:xfrm>
            <a:off x="464962" y="3964477"/>
            <a:ext cx="8745540" cy="739372"/>
          </a:xfrm>
        </p:spPr>
        <p:txBody>
          <a:bodyPr>
            <a:normAutofit/>
          </a:bodyPr>
          <a:lstStyle>
            <a:lvl1pPr marL="0" indent="0">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endParaRPr lang="en-CA"/>
          </a:p>
        </p:txBody>
      </p:sp>
      <p:pic>
        <p:nvPicPr>
          <p:cNvPr id="13" name="Picture 12">
            <a:extLst>
              <a:ext uri="{FF2B5EF4-FFF2-40B4-BE49-F238E27FC236}">
                <a16:creationId xmlns:a16="http://schemas.microsoft.com/office/drawing/2014/main" id="{AE5A4C69-C74C-4B87-B24E-7DDEA2856D2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840" y="5963827"/>
            <a:ext cx="3729180" cy="806188"/>
          </a:xfrm>
          <a:prstGeom prst="rect">
            <a:avLst/>
          </a:prstGeom>
        </p:spPr>
      </p:pic>
      <p:sp>
        <p:nvSpPr>
          <p:cNvPr id="14" name="Slide Number">
            <a:extLst>
              <a:ext uri="{FF2B5EF4-FFF2-40B4-BE49-F238E27FC236}">
                <a16:creationId xmlns:a16="http://schemas.microsoft.com/office/drawing/2014/main" id="{68A02EE1-703D-4DFE-B374-16FBD80209E9}"/>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pPr/>
              <a:t>‹#›</a:t>
            </a:fld>
            <a:endParaRPr lang="en-CA"/>
          </a:p>
        </p:txBody>
      </p:sp>
      <p:sp>
        <p:nvSpPr>
          <p:cNvPr id="15" name="Date">
            <a:extLst>
              <a:ext uri="{FF2B5EF4-FFF2-40B4-BE49-F238E27FC236}">
                <a16:creationId xmlns:a16="http://schemas.microsoft.com/office/drawing/2014/main" id="{12E547CA-EDF3-40D9-A051-C986DA445817}"/>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bg1"/>
                </a:solidFill>
              </a:rPr>
              <a:pPr/>
              <a:t>2023-08-30</a:t>
            </a:fld>
            <a:endParaRPr lang="en-CA">
              <a:solidFill>
                <a:schemeClr val="bg1"/>
              </a:solidFill>
            </a:endParaRPr>
          </a:p>
        </p:txBody>
      </p:sp>
      <p:cxnSp>
        <p:nvCxnSpPr>
          <p:cNvPr id="20" name="Brighter World Line">
            <a:extLst>
              <a:ext uri="{FF2B5EF4-FFF2-40B4-BE49-F238E27FC236}">
                <a16:creationId xmlns:a16="http://schemas.microsoft.com/office/drawing/2014/main" id="{2C2F744D-AA5D-44A3-B9B7-C25C31043B85}"/>
              </a:ext>
              <a:ext uri="{C183D7F6-B498-43B3-948B-1728B52AA6E4}">
                <adec:decorative xmlns:adec="http://schemas.microsoft.com/office/drawing/2017/decorative" val="1"/>
              </a:ext>
            </a:extLst>
          </p:cNvPr>
          <p:cNvCxnSpPr>
            <a:cxnSpLocks/>
          </p:cNvCxnSpPr>
          <p:nvPr userDrawn="1"/>
        </p:nvCxnSpPr>
        <p:spPr>
          <a:xfrm>
            <a:off x="1" y="6214887"/>
            <a:ext cx="7922028" cy="0"/>
          </a:xfrm>
          <a:prstGeom prst="line">
            <a:avLst/>
          </a:prstGeom>
          <a:ln w="38100" cap="flat">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URL">
            <a:extLst>
              <a:ext uri="{FF2B5EF4-FFF2-40B4-BE49-F238E27FC236}">
                <a16:creationId xmlns:a16="http://schemas.microsoft.com/office/drawing/2014/main" id="{56C47205-98C5-46EB-A067-F03A0819283C}"/>
              </a:ext>
              <a:ext uri="{C183D7F6-B498-43B3-948B-1728B52AA6E4}">
                <adec:decorative xmlns:adec="http://schemas.microsoft.com/office/drawing/2017/decorative" val="1"/>
              </a:ext>
            </a:extLst>
          </p:cNvPr>
          <p:cNvSpPr txBox="1"/>
          <p:nvPr userDrawn="1"/>
        </p:nvSpPr>
        <p:spPr>
          <a:xfrm>
            <a:off x="267858" y="6365625"/>
            <a:ext cx="4775196" cy="292388"/>
          </a:xfrm>
          <a:prstGeom prst="rect">
            <a:avLst/>
          </a:prstGeom>
          <a:noFill/>
        </p:spPr>
        <p:txBody>
          <a:bodyPr wrap="square" rtlCol="0">
            <a:spAutoFit/>
          </a:bodyPr>
          <a:lstStyle/>
          <a:p>
            <a:r>
              <a:rPr lang="en-US" sz="1300" b="1" spc="27" baseline="0">
                <a:solidFill>
                  <a:schemeClr val="bg1"/>
                </a:solidFill>
                <a:latin typeface="Roboto Condensed" panose="02000000000000000000" pitchFamily="2" charset="0"/>
                <a:ea typeface="Roboto Condensed" panose="02000000000000000000" pitchFamily="2" charset="0"/>
                <a:cs typeface="Arial" panose="020B0604020202020204" pitchFamily="34" charset="0"/>
              </a:rPr>
              <a:t>SEAMLESS CONNECTED TRANSFORMATIVE</a:t>
            </a:r>
          </a:p>
        </p:txBody>
      </p:sp>
      <p:sp>
        <p:nvSpPr>
          <p:cNvPr id="22" name="Divider Line">
            <a:extLst>
              <a:ext uri="{FF2B5EF4-FFF2-40B4-BE49-F238E27FC236}">
                <a16:creationId xmlns:a16="http://schemas.microsoft.com/office/drawing/2014/main" id="{22811A43-2E17-4A76-A810-0F846D61C4CF}"/>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bg1"/>
                </a:solidFill>
              </a:rPr>
              <a:t>|</a:t>
            </a:r>
            <a:endParaRPr lang="en-US" sz="1200">
              <a:solidFill>
                <a:schemeClr val="bg1"/>
              </a:solidFill>
            </a:endParaRPr>
          </a:p>
        </p:txBody>
      </p:sp>
    </p:spTree>
    <p:extLst>
      <p:ext uri="{BB962C8B-B14F-4D97-AF65-F5344CB8AC3E}">
        <p14:creationId xmlns:p14="http://schemas.microsoft.com/office/powerpoint/2010/main" val="2141326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scription and Content">
    <p:spTree>
      <p:nvGrpSpPr>
        <p:cNvPr id="1" name=""/>
        <p:cNvGrpSpPr/>
        <p:nvPr/>
      </p:nvGrpSpPr>
      <p:grpSpPr>
        <a:xfrm>
          <a:off x="0" y="0"/>
          <a:ext cx="0" cy="0"/>
          <a:chOff x="0" y="0"/>
          <a:chExt cx="0" cy="0"/>
        </a:xfrm>
      </p:grpSpPr>
      <p:pic>
        <p:nvPicPr>
          <p:cNvPr id="14" name="McMaster Logo">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026" y="5979690"/>
            <a:ext cx="1358900" cy="749300"/>
          </a:xfrm>
          <a:prstGeom prst="rect">
            <a:avLst/>
          </a:prstGeom>
        </p:spPr>
      </p:pic>
      <p:sp>
        <p:nvSpPr>
          <p:cNvPr id="12" name="Rectangle 11">
            <a:extLst>
              <a:ext uri="{FF2B5EF4-FFF2-40B4-BE49-F238E27FC236}">
                <a16:creationId xmlns:a16="http://schemas.microsoft.com/office/drawing/2014/main" id="{34B86281-E2F1-430B-AD80-80FA5A912505}"/>
              </a:ext>
              <a:ext uri="{C183D7F6-B498-43B3-948B-1728B52AA6E4}">
                <adec:decorative xmlns:adec="http://schemas.microsoft.com/office/drawing/2017/decorative" val="1"/>
              </a:ext>
            </a:extLst>
          </p:cNvPr>
          <p:cNvSpPr/>
          <p:nvPr userDrawn="1"/>
        </p:nvSpPr>
        <p:spPr bwMode="auto">
          <a:xfrm>
            <a:off x="0" y="0"/>
            <a:ext cx="12192000" cy="8801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Title Placeholder">
            <a:extLst>
              <a:ext uri="{FF2B5EF4-FFF2-40B4-BE49-F238E27FC236}">
                <a16:creationId xmlns:a16="http://schemas.microsoft.com/office/drawing/2014/main" id="{5BFA6F93-FCF6-4871-AE3B-71FFC0BEBA9E}"/>
              </a:ext>
            </a:extLst>
          </p:cNvPr>
          <p:cNvSpPr>
            <a:spLocks noGrp="1"/>
          </p:cNvSpPr>
          <p:nvPr>
            <p:ph type="title"/>
          </p:nvPr>
        </p:nvSpPr>
        <p:spPr>
          <a:xfrm>
            <a:off x="147986" y="-27432"/>
            <a:ext cx="9037578" cy="717219"/>
          </a:xfrm>
        </p:spPr>
        <p:txBody>
          <a:bodyPr bIns="0" anchor="b" anchorCtr="0">
            <a:normAutofit/>
          </a:bodyPr>
          <a:lstStyle>
            <a:lvl1pPr>
              <a:lnSpc>
                <a:spcPct val="150000"/>
              </a:lnSpc>
              <a:defRPr sz="3200">
                <a:solidFill>
                  <a:schemeClr val="bg1"/>
                </a:solidFill>
                <a:latin typeface="+mj-lt"/>
              </a:defRPr>
            </a:lvl1pPr>
          </a:lstStyle>
          <a:p>
            <a:endParaRPr lang="en-US"/>
          </a:p>
        </p:txBody>
      </p:sp>
      <p:sp>
        <p:nvSpPr>
          <p:cNvPr id="3" name="Text Placeholder 2">
            <a:extLst>
              <a:ext uri="{FF2B5EF4-FFF2-40B4-BE49-F238E27FC236}">
                <a16:creationId xmlns:a16="http://schemas.microsoft.com/office/drawing/2014/main" id="{933F53F2-E1F1-4E18-8A3D-DA2DDD3A8857}"/>
              </a:ext>
            </a:extLst>
          </p:cNvPr>
          <p:cNvSpPr>
            <a:spLocks noGrp="1"/>
          </p:cNvSpPr>
          <p:nvPr>
            <p:ph type="body" sz="quarter" idx="13"/>
          </p:nvPr>
        </p:nvSpPr>
        <p:spPr>
          <a:xfrm>
            <a:off x="431800" y="1181100"/>
            <a:ext cx="11264900" cy="4363490"/>
          </a:xfrm>
        </p:spPr>
        <p:txBody>
          <a:bodyPr/>
          <a:lstStyle>
            <a:lvl1pPr marL="0" indent="0" algn="l">
              <a:buNone/>
              <a:defRPr i="0">
                <a:solidFill>
                  <a:schemeClr val="bg2">
                    <a:lumMod val="10000"/>
                  </a:schemeClr>
                </a:solidFill>
                <a:latin typeface="Roboto Condensed" panose="02000000000000000000" pitchFamily="2" charset="0"/>
                <a:ea typeface="Roboto Condensed" panose="02000000000000000000" pitchFamily="2" charset="0"/>
              </a:defRPr>
            </a:lvl1pPr>
            <a:lvl2pPr>
              <a:defRPr>
                <a:solidFill>
                  <a:schemeClr val="bg2">
                    <a:lumMod val="10000"/>
                  </a:schemeClr>
                </a:solidFill>
                <a:latin typeface="Roboto Condensed" panose="02000000000000000000" pitchFamily="2" charset="0"/>
                <a:ea typeface="Roboto Condensed" panose="02000000000000000000" pitchFamily="2" charset="0"/>
              </a:defRPr>
            </a:lvl2pPr>
            <a:lvl3pPr>
              <a:defRPr>
                <a:solidFill>
                  <a:schemeClr val="bg2">
                    <a:lumMod val="10000"/>
                  </a:schemeClr>
                </a:solidFill>
                <a:latin typeface="Roboto Condensed" panose="02000000000000000000" pitchFamily="2" charset="0"/>
                <a:ea typeface="Roboto Condensed" panose="02000000000000000000" pitchFamily="2" charset="0"/>
              </a:defRPr>
            </a:lvl3pPr>
            <a:lvl4pPr>
              <a:defRPr>
                <a:solidFill>
                  <a:schemeClr val="bg2">
                    <a:lumMod val="10000"/>
                  </a:schemeClr>
                </a:solidFill>
                <a:latin typeface="Roboto Condensed" panose="02000000000000000000" pitchFamily="2" charset="0"/>
                <a:ea typeface="Roboto Condensed" panose="02000000000000000000" pitchFamily="2" charset="0"/>
              </a:defRPr>
            </a:lvl4pPr>
            <a:lvl5pPr>
              <a:defRPr>
                <a:solidFill>
                  <a:schemeClr val="bg2">
                    <a:lumMod val="10000"/>
                  </a:schemeClr>
                </a:solidFill>
                <a:latin typeface="Roboto Condensed" panose="02000000000000000000" pitchFamily="2" charset="0"/>
                <a:ea typeface="Roboto Condensed" panose="02000000000000000000" pitchFamily="2" charset="0"/>
              </a:defRPr>
            </a:lvl5pPr>
          </a:lstStyle>
          <a:p>
            <a:pPr lvl="0"/>
            <a:endParaRPr lang="en-US"/>
          </a:p>
        </p:txBody>
      </p:sp>
      <p:sp>
        <p:nvSpPr>
          <p:cNvPr id="20" name="Slide Number">
            <a:extLst>
              <a:ext uri="{FF2B5EF4-FFF2-40B4-BE49-F238E27FC236}">
                <a16:creationId xmlns:a16="http://schemas.microsoft.com/office/drawing/2014/main" id="{9329692B-F11C-4E57-BA58-79923019EF93}"/>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solidFill>
                  <a:schemeClr val="tx1"/>
                </a:solidFill>
              </a:rPr>
              <a:pPr/>
              <a:t>‹#›</a:t>
            </a:fld>
            <a:endParaRPr lang="en-CA">
              <a:solidFill>
                <a:schemeClr val="tx1"/>
              </a:solidFill>
            </a:endParaRPr>
          </a:p>
        </p:txBody>
      </p:sp>
      <p:sp>
        <p:nvSpPr>
          <p:cNvPr id="21" name="Date">
            <a:extLst>
              <a:ext uri="{FF2B5EF4-FFF2-40B4-BE49-F238E27FC236}">
                <a16:creationId xmlns:a16="http://schemas.microsoft.com/office/drawing/2014/main" id="{39E0B0BB-FEE0-474B-A876-2ACDDFD620E8}"/>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tx1"/>
                </a:solidFill>
              </a:rPr>
              <a:pPr/>
              <a:t>2023-08-30</a:t>
            </a:fld>
            <a:endParaRPr lang="en-CA">
              <a:solidFill>
                <a:schemeClr val="tx1"/>
              </a:solidFill>
            </a:endParaRPr>
          </a:p>
        </p:txBody>
      </p:sp>
      <p:sp>
        <p:nvSpPr>
          <p:cNvPr id="22" name="Divider Line">
            <a:extLst>
              <a:ext uri="{FF2B5EF4-FFF2-40B4-BE49-F238E27FC236}">
                <a16:creationId xmlns:a16="http://schemas.microsoft.com/office/drawing/2014/main" id="{104C38A1-6055-494F-835D-5DA4634FC760}"/>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tx1"/>
                </a:solidFill>
              </a:rPr>
              <a:t>|</a:t>
            </a:r>
            <a:endParaRPr lang="en-US" sz="1200">
              <a:solidFill>
                <a:schemeClr val="tx1"/>
              </a:solidFill>
            </a:endParaRPr>
          </a:p>
        </p:txBody>
      </p:sp>
    </p:spTree>
    <p:extLst>
      <p:ext uri="{BB962C8B-B14F-4D97-AF65-F5344CB8AC3E}">
        <p14:creationId xmlns:p14="http://schemas.microsoft.com/office/powerpoint/2010/main" val="2874077272"/>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15" name="Title Placeholder">
            <a:extLst>
              <a:ext uri="{FF2B5EF4-FFF2-40B4-BE49-F238E27FC236}">
                <a16:creationId xmlns:a16="http://schemas.microsoft.com/office/drawing/2014/main" id="{5BFA6F93-FCF6-4871-AE3B-71FFC0BEBA9E}"/>
              </a:ext>
            </a:extLst>
          </p:cNvPr>
          <p:cNvSpPr>
            <a:spLocks noGrp="1"/>
          </p:cNvSpPr>
          <p:nvPr>
            <p:ph type="title"/>
          </p:nvPr>
        </p:nvSpPr>
        <p:spPr>
          <a:xfrm>
            <a:off x="147986" y="-27432"/>
            <a:ext cx="9037578" cy="717219"/>
          </a:xfrm>
        </p:spPr>
        <p:txBody>
          <a:bodyPr bIns="0" anchor="b" anchorCtr="0">
            <a:normAutofit/>
          </a:bodyPr>
          <a:lstStyle>
            <a:lvl1pPr>
              <a:lnSpc>
                <a:spcPct val="150000"/>
              </a:lnSpc>
              <a:defRPr sz="3200">
                <a:solidFill>
                  <a:schemeClr val="bg1"/>
                </a:solidFill>
                <a:latin typeface="+mj-lt"/>
              </a:defRPr>
            </a:lvl1pPr>
          </a:lstStyle>
          <a:p>
            <a:endParaRPr lang="en-US"/>
          </a:p>
        </p:txBody>
      </p:sp>
      <p:pic>
        <p:nvPicPr>
          <p:cNvPr id="14" name="McMaster Logo">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026" y="5979690"/>
            <a:ext cx="1358900" cy="749300"/>
          </a:xfrm>
          <a:prstGeom prst="rect">
            <a:avLst/>
          </a:prstGeom>
        </p:spPr>
      </p:pic>
      <p:sp>
        <p:nvSpPr>
          <p:cNvPr id="12" name="Rectangle 11">
            <a:extLst>
              <a:ext uri="{FF2B5EF4-FFF2-40B4-BE49-F238E27FC236}">
                <a16:creationId xmlns:a16="http://schemas.microsoft.com/office/drawing/2014/main" id="{34B86281-E2F1-430B-AD80-80FA5A912505}"/>
              </a:ext>
              <a:ext uri="{C183D7F6-B498-43B3-948B-1728B52AA6E4}">
                <adec:decorative xmlns:adec="http://schemas.microsoft.com/office/drawing/2017/decorative" val="1"/>
              </a:ext>
            </a:extLst>
          </p:cNvPr>
          <p:cNvSpPr/>
          <p:nvPr userDrawn="1"/>
        </p:nvSpPr>
        <p:spPr bwMode="auto">
          <a:xfrm>
            <a:off x="0" y="0"/>
            <a:ext cx="12192000" cy="8801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3" name="Text Placeholder 2">
            <a:extLst>
              <a:ext uri="{FF2B5EF4-FFF2-40B4-BE49-F238E27FC236}">
                <a16:creationId xmlns:a16="http://schemas.microsoft.com/office/drawing/2014/main" id="{933F53F2-E1F1-4E18-8A3D-DA2DDD3A8857}"/>
              </a:ext>
            </a:extLst>
          </p:cNvPr>
          <p:cNvSpPr>
            <a:spLocks noGrp="1"/>
          </p:cNvSpPr>
          <p:nvPr>
            <p:ph type="body" sz="quarter" idx="13"/>
          </p:nvPr>
        </p:nvSpPr>
        <p:spPr>
          <a:xfrm>
            <a:off x="431800" y="1181100"/>
            <a:ext cx="11264900" cy="973270"/>
          </a:xfrm>
        </p:spPr>
        <p:txBody>
          <a:bodyPr/>
          <a:lstStyle>
            <a:lvl1pPr marL="0" indent="0" algn="l">
              <a:buNone/>
              <a:defRPr i="0">
                <a:solidFill>
                  <a:schemeClr val="bg2">
                    <a:lumMod val="10000"/>
                  </a:schemeClr>
                </a:solidFill>
                <a:latin typeface="Roboto Condensed" panose="02000000000000000000" pitchFamily="2" charset="0"/>
                <a:ea typeface="Roboto Condensed" panose="02000000000000000000" pitchFamily="2" charset="0"/>
              </a:defRPr>
            </a:lvl1pPr>
            <a:lvl2pPr>
              <a:defRPr>
                <a:solidFill>
                  <a:schemeClr val="bg2">
                    <a:lumMod val="10000"/>
                  </a:schemeClr>
                </a:solidFill>
                <a:latin typeface="Roboto Condensed" panose="02000000000000000000" pitchFamily="2" charset="0"/>
                <a:ea typeface="Roboto Condensed" panose="02000000000000000000" pitchFamily="2" charset="0"/>
              </a:defRPr>
            </a:lvl2pPr>
            <a:lvl3pPr>
              <a:defRPr>
                <a:solidFill>
                  <a:schemeClr val="bg2">
                    <a:lumMod val="10000"/>
                  </a:schemeClr>
                </a:solidFill>
                <a:latin typeface="Roboto Condensed" panose="02000000000000000000" pitchFamily="2" charset="0"/>
                <a:ea typeface="Roboto Condensed" panose="02000000000000000000" pitchFamily="2" charset="0"/>
              </a:defRPr>
            </a:lvl3pPr>
            <a:lvl4pPr>
              <a:defRPr>
                <a:solidFill>
                  <a:schemeClr val="bg2">
                    <a:lumMod val="10000"/>
                  </a:schemeClr>
                </a:solidFill>
                <a:latin typeface="Roboto Condensed" panose="02000000000000000000" pitchFamily="2" charset="0"/>
                <a:ea typeface="Roboto Condensed" panose="02000000000000000000" pitchFamily="2" charset="0"/>
              </a:defRPr>
            </a:lvl4pPr>
            <a:lvl5pPr>
              <a:defRPr>
                <a:solidFill>
                  <a:schemeClr val="bg2">
                    <a:lumMod val="10000"/>
                  </a:schemeClr>
                </a:solidFill>
                <a:latin typeface="Roboto Condensed" panose="02000000000000000000" pitchFamily="2" charset="0"/>
                <a:ea typeface="Roboto Condensed" panose="02000000000000000000" pitchFamily="2" charset="0"/>
              </a:defRPr>
            </a:lvl5pPr>
          </a:lstStyle>
          <a:p>
            <a:pPr lvl="0"/>
            <a:endParaRPr lang="en-US"/>
          </a:p>
        </p:txBody>
      </p:sp>
      <p:sp>
        <p:nvSpPr>
          <p:cNvPr id="8" name="Picture Placeholder 7">
            <a:extLst>
              <a:ext uri="{FF2B5EF4-FFF2-40B4-BE49-F238E27FC236}">
                <a16:creationId xmlns:a16="http://schemas.microsoft.com/office/drawing/2014/main" id="{5BA785BB-D6D2-4D34-96C1-86DB3DC08E63}"/>
              </a:ext>
              <a:ext uri="{C183D7F6-B498-43B3-948B-1728B52AA6E4}">
                <adec:decorative xmlns:adec="http://schemas.microsoft.com/office/drawing/2017/decorative" val="0"/>
              </a:ext>
            </a:extLst>
          </p:cNvPr>
          <p:cNvSpPr>
            <a:spLocks noGrp="1"/>
          </p:cNvSpPr>
          <p:nvPr>
            <p:ph type="pic" sz="quarter" idx="14"/>
          </p:nvPr>
        </p:nvSpPr>
        <p:spPr>
          <a:xfrm>
            <a:off x="431800" y="2286001"/>
            <a:ext cx="11264900" cy="3525837"/>
          </a:xfrm>
        </p:spPr>
        <p:txBody>
          <a:bodyPr/>
          <a:lstStyle>
            <a:lvl1pPr marL="0" indent="0" algn="ctr">
              <a:buNone/>
              <a:defRPr i="1">
                <a:solidFill>
                  <a:schemeClr val="tx2">
                    <a:lumMod val="50000"/>
                  </a:schemeClr>
                </a:solidFill>
              </a:defRPr>
            </a:lvl1pPr>
          </a:lstStyle>
          <a:p>
            <a:endParaRPr lang="en-CA"/>
          </a:p>
        </p:txBody>
      </p:sp>
      <p:sp>
        <p:nvSpPr>
          <p:cNvPr id="17" name="Slide Number">
            <a:extLst>
              <a:ext uri="{FF2B5EF4-FFF2-40B4-BE49-F238E27FC236}">
                <a16:creationId xmlns:a16="http://schemas.microsoft.com/office/drawing/2014/main" id="{7A09E118-0BCC-48E2-989E-418C48ED4223}"/>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solidFill>
                  <a:schemeClr val="tx1"/>
                </a:solidFill>
              </a:rPr>
              <a:pPr/>
              <a:t>‹#›</a:t>
            </a:fld>
            <a:endParaRPr lang="en-CA">
              <a:solidFill>
                <a:schemeClr val="tx1"/>
              </a:solidFill>
            </a:endParaRPr>
          </a:p>
        </p:txBody>
      </p:sp>
      <p:sp>
        <p:nvSpPr>
          <p:cNvPr id="18" name="Date">
            <a:extLst>
              <a:ext uri="{FF2B5EF4-FFF2-40B4-BE49-F238E27FC236}">
                <a16:creationId xmlns:a16="http://schemas.microsoft.com/office/drawing/2014/main" id="{A4B9BB2F-8549-424F-B3C8-B1BC9FF47E62}"/>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tx1"/>
                </a:solidFill>
              </a:rPr>
              <a:pPr/>
              <a:t>2023-08-30</a:t>
            </a:fld>
            <a:endParaRPr lang="en-CA">
              <a:solidFill>
                <a:schemeClr val="tx1"/>
              </a:solidFill>
            </a:endParaRPr>
          </a:p>
        </p:txBody>
      </p:sp>
      <p:sp>
        <p:nvSpPr>
          <p:cNvPr id="19" name="Divider Line">
            <a:extLst>
              <a:ext uri="{FF2B5EF4-FFF2-40B4-BE49-F238E27FC236}">
                <a16:creationId xmlns:a16="http://schemas.microsoft.com/office/drawing/2014/main" id="{B3BA1E3B-6DBB-43C0-BC2D-6282C5C4EAA2}"/>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tx1"/>
                </a:solidFill>
              </a:rPr>
              <a:t>|</a:t>
            </a:r>
            <a:endParaRPr lang="en-US" sz="1200">
              <a:solidFill>
                <a:schemeClr val="tx1"/>
              </a:solidFill>
            </a:endParaRPr>
          </a:p>
        </p:txBody>
      </p:sp>
    </p:spTree>
    <p:extLst>
      <p:ext uri="{BB962C8B-B14F-4D97-AF65-F5344CB8AC3E}">
        <p14:creationId xmlns:p14="http://schemas.microsoft.com/office/powerpoint/2010/main" val="1083632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finitions">
    <p:spTree>
      <p:nvGrpSpPr>
        <p:cNvPr id="1" name=""/>
        <p:cNvGrpSpPr/>
        <p:nvPr/>
      </p:nvGrpSpPr>
      <p:grpSpPr>
        <a:xfrm>
          <a:off x="0" y="0"/>
          <a:ext cx="0" cy="0"/>
          <a:chOff x="0" y="0"/>
          <a:chExt cx="0" cy="0"/>
        </a:xfrm>
      </p:grpSpPr>
      <p:pic>
        <p:nvPicPr>
          <p:cNvPr id="14" name="McMaster Logo">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026" y="5979690"/>
            <a:ext cx="1358900" cy="749300"/>
          </a:xfrm>
          <a:prstGeom prst="rect">
            <a:avLst/>
          </a:prstGeom>
        </p:spPr>
      </p:pic>
      <p:sp>
        <p:nvSpPr>
          <p:cNvPr id="12" name="Rectangle 11">
            <a:extLst>
              <a:ext uri="{FF2B5EF4-FFF2-40B4-BE49-F238E27FC236}">
                <a16:creationId xmlns:a16="http://schemas.microsoft.com/office/drawing/2014/main" id="{34B86281-E2F1-430B-AD80-80FA5A912505}"/>
              </a:ext>
              <a:ext uri="{C183D7F6-B498-43B3-948B-1728B52AA6E4}">
                <adec:decorative xmlns:adec="http://schemas.microsoft.com/office/drawing/2017/decorative" val="1"/>
              </a:ext>
            </a:extLst>
          </p:cNvPr>
          <p:cNvSpPr/>
          <p:nvPr userDrawn="1"/>
        </p:nvSpPr>
        <p:spPr bwMode="auto">
          <a:xfrm>
            <a:off x="0" y="0"/>
            <a:ext cx="12192000" cy="8801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Title Placeholder">
            <a:extLst>
              <a:ext uri="{FF2B5EF4-FFF2-40B4-BE49-F238E27FC236}">
                <a16:creationId xmlns:a16="http://schemas.microsoft.com/office/drawing/2014/main" id="{5BFA6F93-FCF6-4871-AE3B-71FFC0BEBA9E}"/>
              </a:ext>
            </a:extLst>
          </p:cNvPr>
          <p:cNvSpPr>
            <a:spLocks noGrp="1"/>
          </p:cNvSpPr>
          <p:nvPr>
            <p:ph type="title"/>
          </p:nvPr>
        </p:nvSpPr>
        <p:spPr>
          <a:xfrm>
            <a:off x="147986" y="-27432"/>
            <a:ext cx="9037578" cy="717219"/>
          </a:xfrm>
        </p:spPr>
        <p:txBody>
          <a:bodyPr bIns="0" anchor="b" anchorCtr="0">
            <a:normAutofit/>
          </a:bodyPr>
          <a:lstStyle>
            <a:lvl1pPr>
              <a:lnSpc>
                <a:spcPct val="150000"/>
              </a:lnSpc>
              <a:defRPr sz="3200">
                <a:solidFill>
                  <a:schemeClr val="bg1"/>
                </a:solidFill>
                <a:latin typeface="+mj-lt"/>
              </a:defRPr>
            </a:lvl1pPr>
          </a:lstStyle>
          <a:p>
            <a:endParaRPr lang="en-US"/>
          </a:p>
        </p:txBody>
      </p:sp>
      <p:sp>
        <p:nvSpPr>
          <p:cNvPr id="3" name="Text Placeholder 2">
            <a:extLst>
              <a:ext uri="{FF2B5EF4-FFF2-40B4-BE49-F238E27FC236}">
                <a16:creationId xmlns:a16="http://schemas.microsoft.com/office/drawing/2014/main" id="{933F53F2-E1F1-4E18-8A3D-DA2DDD3A8857}"/>
              </a:ext>
              <a:ext uri="{C183D7F6-B498-43B3-948B-1728B52AA6E4}">
                <adec:decorative xmlns:adec="http://schemas.microsoft.com/office/drawing/2017/decorative" val="0"/>
              </a:ext>
            </a:extLst>
          </p:cNvPr>
          <p:cNvSpPr>
            <a:spLocks noGrp="1"/>
          </p:cNvSpPr>
          <p:nvPr>
            <p:ph type="body" sz="quarter" idx="13"/>
          </p:nvPr>
        </p:nvSpPr>
        <p:spPr>
          <a:xfrm>
            <a:off x="431800" y="1181100"/>
            <a:ext cx="11264900" cy="973270"/>
          </a:xfrm>
        </p:spPr>
        <p:txBody>
          <a:bodyPr/>
          <a:lstStyle>
            <a:lvl1pPr marL="0" indent="0" algn="l">
              <a:buNone/>
              <a:defRPr i="0">
                <a:solidFill>
                  <a:schemeClr val="bg2">
                    <a:lumMod val="10000"/>
                  </a:schemeClr>
                </a:solidFill>
                <a:latin typeface="Roboto Condensed" panose="02000000000000000000" pitchFamily="2" charset="0"/>
                <a:ea typeface="Roboto Condensed" panose="02000000000000000000" pitchFamily="2" charset="0"/>
              </a:defRPr>
            </a:lvl1pPr>
            <a:lvl2pPr>
              <a:defRPr>
                <a:solidFill>
                  <a:schemeClr val="bg2">
                    <a:lumMod val="10000"/>
                  </a:schemeClr>
                </a:solidFill>
                <a:latin typeface="Roboto Condensed" panose="02000000000000000000" pitchFamily="2" charset="0"/>
                <a:ea typeface="Roboto Condensed" panose="02000000000000000000" pitchFamily="2" charset="0"/>
              </a:defRPr>
            </a:lvl2pPr>
            <a:lvl3pPr>
              <a:defRPr>
                <a:solidFill>
                  <a:schemeClr val="bg2">
                    <a:lumMod val="10000"/>
                  </a:schemeClr>
                </a:solidFill>
                <a:latin typeface="Roboto Condensed" panose="02000000000000000000" pitchFamily="2" charset="0"/>
                <a:ea typeface="Roboto Condensed" panose="02000000000000000000" pitchFamily="2" charset="0"/>
              </a:defRPr>
            </a:lvl3pPr>
            <a:lvl4pPr>
              <a:defRPr>
                <a:solidFill>
                  <a:schemeClr val="bg2">
                    <a:lumMod val="10000"/>
                  </a:schemeClr>
                </a:solidFill>
                <a:latin typeface="Roboto Condensed" panose="02000000000000000000" pitchFamily="2" charset="0"/>
                <a:ea typeface="Roboto Condensed" panose="02000000000000000000" pitchFamily="2" charset="0"/>
              </a:defRPr>
            </a:lvl4pPr>
            <a:lvl5pPr>
              <a:defRPr>
                <a:solidFill>
                  <a:schemeClr val="bg2">
                    <a:lumMod val="10000"/>
                  </a:schemeClr>
                </a:solidFill>
                <a:latin typeface="Roboto Condensed" panose="02000000000000000000" pitchFamily="2" charset="0"/>
                <a:ea typeface="Roboto Condensed" panose="02000000000000000000" pitchFamily="2" charset="0"/>
              </a:defRPr>
            </a:lvl5pPr>
          </a:lstStyle>
          <a:p>
            <a:pPr lvl="0"/>
            <a:endParaRPr lang="en-US"/>
          </a:p>
        </p:txBody>
      </p:sp>
      <p:sp>
        <p:nvSpPr>
          <p:cNvPr id="4" name="Text Placeholder 3">
            <a:extLst>
              <a:ext uri="{FF2B5EF4-FFF2-40B4-BE49-F238E27FC236}">
                <a16:creationId xmlns:a16="http://schemas.microsoft.com/office/drawing/2014/main" id="{1948A329-785F-47AE-A971-DCAC99EF9732}"/>
              </a:ext>
            </a:extLst>
          </p:cNvPr>
          <p:cNvSpPr>
            <a:spLocks noGrp="1"/>
          </p:cNvSpPr>
          <p:nvPr>
            <p:ph type="body" sz="quarter" idx="14"/>
          </p:nvPr>
        </p:nvSpPr>
        <p:spPr>
          <a:xfrm>
            <a:off x="431801" y="2370280"/>
            <a:ext cx="2186708" cy="490276"/>
          </a:xfrm>
        </p:spPr>
        <p:txBody>
          <a:bodyPr>
            <a:normAutofit/>
          </a:bodyPr>
          <a:lstStyle>
            <a:lvl1pPr marL="0" indent="0">
              <a:lnSpc>
                <a:spcPct val="100000"/>
              </a:lnSpc>
              <a:buNone/>
              <a:defRPr sz="2400" u="sng">
                <a:solidFill>
                  <a:schemeClr val="accent1"/>
                </a:solidFill>
              </a:defRPr>
            </a:lvl1pPr>
            <a:lvl2pPr>
              <a:lnSpc>
                <a:spcPct val="100000"/>
              </a:lnSpc>
              <a:defRPr sz="2400"/>
            </a:lvl2pPr>
          </a:lstStyle>
          <a:p>
            <a:pPr lvl="0"/>
            <a:endParaRPr lang="en-US"/>
          </a:p>
        </p:txBody>
      </p:sp>
      <p:sp>
        <p:nvSpPr>
          <p:cNvPr id="9" name="Text Placeholder 8">
            <a:extLst>
              <a:ext uri="{FF2B5EF4-FFF2-40B4-BE49-F238E27FC236}">
                <a16:creationId xmlns:a16="http://schemas.microsoft.com/office/drawing/2014/main" id="{7B9F23A5-5360-468F-9C5F-7CD9B152D52E}"/>
              </a:ext>
            </a:extLst>
          </p:cNvPr>
          <p:cNvSpPr>
            <a:spLocks noGrp="1"/>
          </p:cNvSpPr>
          <p:nvPr>
            <p:ph type="body" sz="quarter" idx="15"/>
          </p:nvPr>
        </p:nvSpPr>
        <p:spPr>
          <a:xfrm>
            <a:off x="2626824" y="2370280"/>
            <a:ext cx="7905750" cy="490276"/>
          </a:xfrm>
        </p:spPr>
        <p:txBody>
          <a:bodyPr>
            <a:normAutofit/>
          </a:bodyPr>
          <a:lstStyle>
            <a:lvl1pPr marL="0" indent="0">
              <a:buNone/>
              <a:defRPr sz="2400"/>
            </a:lvl1pPr>
          </a:lstStyle>
          <a:p>
            <a:pPr lvl="0"/>
            <a:endParaRPr lang="en-CA"/>
          </a:p>
        </p:txBody>
      </p:sp>
      <p:sp>
        <p:nvSpPr>
          <p:cNvPr id="19" name="Slide Number">
            <a:extLst>
              <a:ext uri="{FF2B5EF4-FFF2-40B4-BE49-F238E27FC236}">
                <a16:creationId xmlns:a16="http://schemas.microsoft.com/office/drawing/2014/main" id="{0E6BD5F6-9827-4A08-A07E-6C7ADCBBC2F4}"/>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solidFill>
                  <a:schemeClr val="tx1"/>
                </a:solidFill>
              </a:rPr>
              <a:pPr/>
              <a:t>‹#›</a:t>
            </a:fld>
            <a:endParaRPr lang="en-CA">
              <a:solidFill>
                <a:schemeClr val="tx1"/>
              </a:solidFill>
            </a:endParaRPr>
          </a:p>
        </p:txBody>
      </p:sp>
      <p:sp>
        <p:nvSpPr>
          <p:cNvPr id="20" name="Date">
            <a:extLst>
              <a:ext uri="{FF2B5EF4-FFF2-40B4-BE49-F238E27FC236}">
                <a16:creationId xmlns:a16="http://schemas.microsoft.com/office/drawing/2014/main" id="{BF50D7BB-C573-4421-BA7B-2D75D6C3A69D}"/>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tx1"/>
                </a:solidFill>
              </a:rPr>
              <a:pPr/>
              <a:t>2023-08-30</a:t>
            </a:fld>
            <a:endParaRPr lang="en-CA">
              <a:solidFill>
                <a:schemeClr val="tx1"/>
              </a:solidFill>
            </a:endParaRPr>
          </a:p>
        </p:txBody>
      </p:sp>
      <p:sp>
        <p:nvSpPr>
          <p:cNvPr id="21" name="Divider Line">
            <a:extLst>
              <a:ext uri="{FF2B5EF4-FFF2-40B4-BE49-F238E27FC236}">
                <a16:creationId xmlns:a16="http://schemas.microsoft.com/office/drawing/2014/main" id="{91F88A52-FA69-41EB-991A-31767ED51CC4}"/>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tx1"/>
                </a:solidFill>
              </a:rPr>
              <a:t>|</a:t>
            </a:r>
            <a:endParaRPr lang="en-US" sz="1200">
              <a:solidFill>
                <a:schemeClr val="tx1"/>
              </a:solidFill>
            </a:endParaRPr>
          </a:p>
        </p:txBody>
      </p:sp>
      <p:sp>
        <p:nvSpPr>
          <p:cNvPr id="13" name="Text Placeholder 3">
            <a:extLst>
              <a:ext uri="{FF2B5EF4-FFF2-40B4-BE49-F238E27FC236}">
                <a16:creationId xmlns:a16="http://schemas.microsoft.com/office/drawing/2014/main" id="{12FEEA87-0E6F-4E23-9387-A2540039420E}"/>
              </a:ext>
            </a:extLst>
          </p:cNvPr>
          <p:cNvSpPr>
            <a:spLocks noGrp="1"/>
          </p:cNvSpPr>
          <p:nvPr>
            <p:ph type="body" sz="quarter" idx="16"/>
          </p:nvPr>
        </p:nvSpPr>
        <p:spPr>
          <a:xfrm>
            <a:off x="426929" y="3305768"/>
            <a:ext cx="2186708" cy="490276"/>
          </a:xfrm>
        </p:spPr>
        <p:txBody>
          <a:bodyPr>
            <a:normAutofit/>
          </a:bodyPr>
          <a:lstStyle>
            <a:lvl1pPr marL="0" indent="0">
              <a:lnSpc>
                <a:spcPct val="100000"/>
              </a:lnSpc>
              <a:buNone/>
              <a:defRPr sz="2400" u="sng">
                <a:solidFill>
                  <a:schemeClr val="accent1"/>
                </a:solidFill>
              </a:defRPr>
            </a:lvl1pPr>
            <a:lvl2pPr>
              <a:lnSpc>
                <a:spcPct val="100000"/>
              </a:lnSpc>
              <a:defRPr sz="2400"/>
            </a:lvl2pPr>
          </a:lstStyle>
          <a:p>
            <a:pPr lvl="0"/>
            <a:endParaRPr lang="en-US"/>
          </a:p>
        </p:txBody>
      </p:sp>
      <p:sp>
        <p:nvSpPr>
          <p:cNvPr id="16" name="Text Placeholder 8">
            <a:extLst>
              <a:ext uri="{FF2B5EF4-FFF2-40B4-BE49-F238E27FC236}">
                <a16:creationId xmlns:a16="http://schemas.microsoft.com/office/drawing/2014/main" id="{88582222-6C31-474F-A5BC-0CF7C1CB318B}"/>
              </a:ext>
            </a:extLst>
          </p:cNvPr>
          <p:cNvSpPr>
            <a:spLocks noGrp="1"/>
          </p:cNvSpPr>
          <p:nvPr>
            <p:ph type="body" sz="quarter" idx="17"/>
          </p:nvPr>
        </p:nvSpPr>
        <p:spPr>
          <a:xfrm>
            <a:off x="2630265" y="3305768"/>
            <a:ext cx="7905750" cy="490276"/>
          </a:xfrm>
        </p:spPr>
        <p:txBody>
          <a:bodyPr>
            <a:normAutofit/>
          </a:bodyPr>
          <a:lstStyle>
            <a:lvl1pPr marL="0" indent="0">
              <a:buNone/>
              <a:defRPr sz="2400"/>
            </a:lvl1pPr>
          </a:lstStyle>
          <a:p>
            <a:pPr lvl="0"/>
            <a:endParaRPr lang="en-CA"/>
          </a:p>
        </p:txBody>
      </p:sp>
      <p:sp>
        <p:nvSpPr>
          <p:cNvPr id="22" name="Text Placeholder 3">
            <a:extLst>
              <a:ext uri="{FF2B5EF4-FFF2-40B4-BE49-F238E27FC236}">
                <a16:creationId xmlns:a16="http://schemas.microsoft.com/office/drawing/2014/main" id="{30A3FDC6-9E3E-4418-BC53-0B0D28FF78D9}"/>
              </a:ext>
            </a:extLst>
          </p:cNvPr>
          <p:cNvSpPr>
            <a:spLocks noGrp="1"/>
          </p:cNvSpPr>
          <p:nvPr>
            <p:ph type="body" sz="quarter" idx="18"/>
          </p:nvPr>
        </p:nvSpPr>
        <p:spPr>
          <a:xfrm>
            <a:off x="426929" y="4269969"/>
            <a:ext cx="2186708" cy="490276"/>
          </a:xfrm>
        </p:spPr>
        <p:txBody>
          <a:bodyPr>
            <a:normAutofit/>
          </a:bodyPr>
          <a:lstStyle>
            <a:lvl1pPr marL="0" indent="0">
              <a:lnSpc>
                <a:spcPct val="100000"/>
              </a:lnSpc>
              <a:buNone/>
              <a:defRPr sz="2400" u="sng">
                <a:solidFill>
                  <a:schemeClr val="accent1"/>
                </a:solidFill>
              </a:defRPr>
            </a:lvl1pPr>
            <a:lvl2pPr>
              <a:lnSpc>
                <a:spcPct val="100000"/>
              </a:lnSpc>
              <a:defRPr sz="2400"/>
            </a:lvl2pPr>
          </a:lstStyle>
          <a:p>
            <a:pPr lvl="0"/>
            <a:endParaRPr lang="en-US"/>
          </a:p>
        </p:txBody>
      </p:sp>
      <p:sp>
        <p:nvSpPr>
          <p:cNvPr id="23" name="Text Placeholder 8">
            <a:extLst>
              <a:ext uri="{FF2B5EF4-FFF2-40B4-BE49-F238E27FC236}">
                <a16:creationId xmlns:a16="http://schemas.microsoft.com/office/drawing/2014/main" id="{908BCE32-3EAD-4509-BB37-6B4D372C9020}"/>
              </a:ext>
            </a:extLst>
          </p:cNvPr>
          <p:cNvSpPr>
            <a:spLocks noGrp="1"/>
          </p:cNvSpPr>
          <p:nvPr>
            <p:ph type="body" sz="quarter" idx="19"/>
          </p:nvPr>
        </p:nvSpPr>
        <p:spPr>
          <a:xfrm>
            <a:off x="2630265" y="4269969"/>
            <a:ext cx="7905750" cy="490276"/>
          </a:xfrm>
        </p:spPr>
        <p:txBody>
          <a:bodyPr>
            <a:normAutofit/>
          </a:bodyPr>
          <a:lstStyle>
            <a:lvl1pPr marL="0" indent="0">
              <a:buNone/>
              <a:defRPr sz="2400"/>
            </a:lvl1pPr>
          </a:lstStyle>
          <a:p>
            <a:pPr lvl="0"/>
            <a:endParaRPr lang="en-CA"/>
          </a:p>
        </p:txBody>
      </p:sp>
    </p:spTree>
    <p:extLst>
      <p:ext uri="{BB962C8B-B14F-4D97-AF65-F5344CB8AC3E}">
        <p14:creationId xmlns:p14="http://schemas.microsoft.com/office/powerpoint/2010/main" val="1714405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4" name="McMaster Logo">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7026" y="5979690"/>
            <a:ext cx="1358900" cy="749300"/>
          </a:xfrm>
          <a:prstGeom prst="rect">
            <a:avLst/>
          </a:prstGeom>
        </p:spPr>
      </p:pic>
      <p:sp>
        <p:nvSpPr>
          <p:cNvPr id="12" name="Rectangle 11">
            <a:extLst>
              <a:ext uri="{FF2B5EF4-FFF2-40B4-BE49-F238E27FC236}">
                <a16:creationId xmlns:a16="http://schemas.microsoft.com/office/drawing/2014/main" id="{34B86281-E2F1-430B-AD80-80FA5A912505}"/>
              </a:ext>
              <a:ext uri="{C183D7F6-B498-43B3-948B-1728B52AA6E4}">
                <adec:decorative xmlns:adec="http://schemas.microsoft.com/office/drawing/2017/decorative" val="1"/>
              </a:ext>
            </a:extLst>
          </p:cNvPr>
          <p:cNvSpPr/>
          <p:nvPr userDrawn="1"/>
        </p:nvSpPr>
        <p:spPr bwMode="auto">
          <a:xfrm>
            <a:off x="0" y="0"/>
            <a:ext cx="12192000" cy="88011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Title Placeholder">
            <a:extLst>
              <a:ext uri="{FF2B5EF4-FFF2-40B4-BE49-F238E27FC236}">
                <a16:creationId xmlns:a16="http://schemas.microsoft.com/office/drawing/2014/main" id="{5BFA6F93-FCF6-4871-AE3B-71FFC0BEBA9E}"/>
              </a:ext>
            </a:extLst>
          </p:cNvPr>
          <p:cNvSpPr>
            <a:spLocks noGrp="1"/>
          </p:cNvSpPr>
          <p:nvPr>
            <p:ph type="title"/>
          </p:nvPr>
        </p:nvSpPr>
        <p:spPr>
          <a:xfrm>
            <a:off x="147986" y="-27432"/>
            <a:ext cx="9037578" cy="717219"/>
          </a:xfrm>
        </p:spPr>
        <p:txBody>
          <a:bodyPr bIns="0" anchor="b" anchorCtr="0">
            <a:noAutofit/>
          </a:bodyPr>
          <a:lstStyle>
            <a:lvl1pPr>
              <a:lnSpc>
                <a:spcPct val="150000"/>
              </a:lnSpc>
              <a:defRPr sz="3200">
                <a:solidFill>
                  <a:schemeClr val="bg1"/>
                </a:solidFill>
                <a:latin typeface="+mj-lt"/>
              </a:defRPr>
            </a:lvl1pPr>
          </a:lstStyle>
          <a:p>
            <a:endParaRPr lang="en-US"/>
          </a:p>
        </p:txBody>
      </p:sp>
      <p:sp>
        <p:nvSpPr>
          <p:cNvPr id="3" name="Text Placeholder 2">
            <a:extLst>
              <a:ext uri="{FF2B5EF4-FFF2-40B4-BE49-F238E27FC236}">
                <a16:creationId xmlns:a16="http://schemas.microsoft.com/office/drawing/2014/main" id="{933F53F2-E1F1-4E18-8A3D-DA2DDD3A8857}"/>
              </a:ext>
            </a:extLst>
          </p:cNvPr>
          <p:cNvSpPr>
            <a:spLocks noGrp="1"/>
          </p:cNvSpPr>
          <p:nvPr>
            <p:ph type="body" sz="quarter" idx="13"/>
          </p:nvPr>
        </p:nvSpPr>
        <p:spPr>
          <a:xfrm>
            <a:off x="431800" y="1181100"/>
            <a:ext cx="11264900" cy="973270"/>
          </a:xfrm>
        </p:spPr>
        <p:txBody>
          <a:bodyPr/>
          <a:lstStyle>
            <a:lvl1pPr marL="0" indent="0" algn="l">
              <a:buNone/>
              <a:defRPr i="0">
                <a:solidFill>
                  <a:schemeClr val="bg2">
                    <a:lumMod val="10000"/>
                  </a:schemeClr>
                </a:solidFill>
                <a:latin typeface="Roboto Condensed" panose="02000000000000000000" pitchFamily="2" charset="0"/>
                <a:ea typeface="Roboto Condensed" panose="02000000000000000000" pitchFamily="2" charset="0"/>
              </a:defRPr>
            </a:lvl1pPr>
            <a:lvl2pPr>
              <a:defRPr>
                <a:solidFill>
                  <a:schemeClr val="bg2">
                    <a:lumMod val="10000"/>
                  </a:schemeClr>
                </a:solidFill>
                <a:latin typeface="Roboto Condensed" panose="02000000000000000000" pitchFamily="2" charset="0"/>
                <a:ea typeface="Roboto Condensed" panose="02000000000000000000" pitchFamily="2" charset="0"/>
              </a:defRPr>
            </a:lvl2pPr>
            <a:lvl3pPr>
              <a:defRPr>
                <a:solidFill>
                  <a:schemeClr val="bg2">
                    <a:lumMod val="10000"/>
                  </a:schemeClr>
                </a:solidFill>
                <a:latin typeface="Roboto Condensed" panose="02000000000000000000" pitchFamily="2" charset="0"/>
                <a:ea typeface="Roboto Condensed" panose="02000000000000000000" pitchFamily="2" charset="0"/>
              </a:defRPr>
            </a:lvl3pPr>
            <a:lvl4pPr>
              <a:defRPr>
                <a:solidFill>
                  <a:schemeClr val="bg2">
                    <a:lumMod val="10000"/>
                  </a:schemeClr>
                </a:solidFill>
                <a:latin typeface="Roboto Condensed" panose="02000000000000000000" pitchFamily="2" charset="0"/>
                <a:ea typeface="Roboto Condensed" panose="02000000000000000000" pitchFamily="2" charset="0"/>
              </a:defRPr>
            </a:lvl4pPr>
            <a:lvl5pPr>
              <a:defRPr>
                <a:solidFill>
                  <a:schemeClr val="bg2">
                    <a:lumMod val="10000"/>
                  </a:schemeClr>
                </a:solidFill>
                <a:latin typeface="Roboto Condensed" panose="02000000000000000000" pitchFamily="2" charset="0"/>
                <a:ea typeface="Roboto Condensed" panose="02000000000000000000" pitchFamily="2" charset="0"/>
              </a:defRPr>
            </a:lvl5pPr>
          </a:lstStyle>
          <a:p>
            <a:pPr lvl="0"/>
            <a:endParaRPr lang="en-US"/>
          </a:p>
        </p:txBody>
      </p:sp>
      <p:sp>
        <p:nvSpPr>
          <p:cNvPr id="5" name="Table Placeholder 4">
            <a:extLst>
              <a:ext uri="{FF2B5EF4-FFF2-40B4-BE49-F238E27FC236}">
                <a16:creationId xmlns:a16="http://schemas.microsoft.com/office/drawing/2014/main" id="{6C9B900A-A5E1-4D96-A69F-A748EE834193}"/>
              </a:ext>
            </a:extLst>
          </p:cNvPr>
          <p:cNvSpPr>
            <a:spLocks noGrp="1"/>
          </p:cNvSpPr>
          <p:nvPr>
            <p:ph type="tbl" sz="quarter" idx="14"/>
          </p:nvPr>
        </p:nvSpPr>
        <p:spPr>
          <a:xfrm>
            <a:off x="431800" y="2244725"/>
            <a:ext cx="11264900" cy="3432175"/>
          </a:xfrm>
        </p:spPr>
        <p:txBody>
          <a:bodyPr/>
          <a:lstStyle>
            <a:lvl1pPr marL="0" indent="0">
              <a:buNone/>
              <a:defRPr/>
            </a:lvl1pPr>
          </a:lstStyle>
          <a:p>
            <a:endParaRPr lang="en-CA"/>
          </a:p>
        </p:txBody>
      </p:sp>
      <p:sp>
        <p:nvSpPr>
          <p:cNvPr id="17" name="Slide Number">
            <a:extLst>
              <a:ext uri="{FF2B5EF4-FFF2-40B4-BE49-F238E27FC236}">
                <a16:creationId xmlns:a16="http://schemas.microsoft.com/office/drawing/2014/main" id="{40268994-1B7A-429B-B7A9-63B7D2BE5309}"/>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solidFill>
                  <a:schemeClr val="tx1"/>
                </a:solidFill>
              </a:rPr>
              <a:pPr/>
              <a:t>‹#›</a:t>
            </a:fld>
            <a:endParaRPr lang="en-CA">
              <a:solidFill>
                <a:schemeClr val="tx1"/>
              </a:solidFill>
            </a:endParaRPr>
          </a:p>
        </p:txBody>
      </p:sp>
      <p:sp>
        <p:nvSpPr>
          <p:cNvPr id="18" name="Date">
            <a:extLst>
              <a:ext uri="{FF2B5EF4-FFF2-40B4-BE49-F238E27FC236}">
                <a16:creationId xmlns:a16="http://schemas.microsoft.com/office/drawing/2014/main" id="{A79606D5-77E9-471C-A229-AFCA057F9DDB}"/>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tx1"/>
                </a:solidFill>
              </a:rPr>
              <a:pPr/>
              <a:t>2023-08-30</a:t>
            </a:fld>
            <a:endParaRPr lang="en-CA">
              <a:solidFill>
                <a:schemeClr val="tx1"/>
              </a:solidFill>
            </a:endParaRPr>
          </a:p>
        </p:txBody>
      </p:sp>
      <p:sp>
        <p:nvSpPr>
          <p:cNvPr id="19" name="Divider Line">
            <a:extLst>
              <a:ext uri="{FF2B5EF4-FFF2-40B4-BE49-F238E27FC236}">
                <a16:creationId xmlns:a16="http://schemas.microsoft.com/office/drawing/2014/main" id="{CDC45B77-C5FA-4E18-BE6D-41AB609DB367}"/>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tx1"/>
                </a:solidFill>
              </a:rPr>
              <a:t>|</a:t>
            </a:r>
            <a:endParaRPr lang="en-US" sz="1200">
              <a:solidFill>
                <a:schemeClr val="tx1"/>
              </a:solidFill>
            </a:endParaRPr>
          </a:p>
        </p:txBody>
      </p:sp>
    </p:spTree>
    <p:extLst>
      <p:ext uri="{BB962C8B-B14F-4D97-AF65-F5344CB8AC3E}">
        <p14:creationId xmlns:p14="http://schemas.microsoft.com/office/powerpoint/2010/main" val="3710427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193A3F1-4098-4286-A676-CF21AD337F4C}"/>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CA" sz="2400" err="1">
              <a:gradFill>
                <a:gsLst>
                  <a:gs pos="0">
                    <a:srgbClr val="FFFFFF"/>
                  </a:gs>
                  <a:gs pos="100000">
                    <a:srgbClr val="FFFFFF"/>
                  </a:gs>
                </a:gsLst>
                <a:lin ang="5400000" scaled="0"/>
              </a:gradFill>
              <a:ea typeface="Segoe UI" pitchFamily="34" charset="0"/>
              <a:cs typeface="Segoe UI" pitchFamily="34" charset="0"/>
            </a:endParaRPr>
          </a:p>
        </p:txBody>
      </p:sp>
      <p:sp>
        <p:nvSpPr>
          <p:cNvPr id="8" name="Slide Number">
            <a:extLst>
              <a:ext uri="{FF2B5EF4-FFF2-40B4-BE49-F238E27FC236}">
                <a16:creationId xmlns:a16="http://schemas.microsoft.com/office/drawing/2014/main" id="{A371D26D-9FC8-4E5C-83E9-F3B34B828427}"/>
              </a:ext>
              <a:ext uri="{C183D7F6-B498-43B3-948B-1728B52AA6E4}">
                <adec:decorative xmlns:adec="http://schemas.microsoft.com/office/drawing/2017/decorative" val="1"/>
              </a:ext>
            </a:extLst>
          </p:cNvPr>
          <p:cNvSpPr txBox="1">
            <a:spLocks/>
          </p:cNvSpPr>
          <p:nvPr userDrawn="1"/>
        </p:nvSpPr>
        <p:spPr>
          <a:xfrm>
            <a:off x="964070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CA"/>
          </a:p>
        </p:txBody>
      </p:sp>
      <p:pic>
        <p:nvPicPr>
          <p:cNvPr id="14" name="Picture 13">
            <a:extLst>
              <a:ext uri="{FF2B5EF4-FFF2-40B4-BE49-F238E27FC236}">
                <a16:creationId xmlns:a16="http://schemas.microsoft.com/office/drawing/2014/main" id="{D9F06FEE-00AB-4511-92E2-DB20EFD420D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44840" y="5963827"/>
            <a:ext cx="3729180" cy="806188"/>
          </a:xfrm>
          <a:prstGeom prst="rect">
            <a:avLst/>
          </a:prstGeom>
        </p:spPr>
      </p:pic>
      <p:sp>
        <p:nvSpPr>
          <p:cNvPr id="15" name="Slide Number">
            <a:extLst>
              <a:ext uri="{FF2B5EF4-FFF2-40B4-BE49-F238E27FC236}">
                <a16:creationId xmlns:a16="http://schemas.microsoft.com/office/drawing/2014/main" id="{BB56906D-FA92-4613-8EE5-94CA289EDAF4}"/>
              </a:ext>
              <a:ext uri="{C183D7F6-B498-43B3-948B-1728B52AA6E4}">
                <adec:decorative xmlns:adec="http://schemas.microsoft.com/office/drawing/2017/decorative" val="1"/>
              </a:ext>
            </a:extLst>
          </p:cNvPr>
          <p:cNvSpPr txBox="1">
            <a:spLocks/>
          </p:cNvSpPr>
          <p:nvPr userDrawn="1"/>
        </p:nvSpPr>
        <p:spPr>
          <a:xfrm>
            <a:off x="7213387" y="6346518"/>
            <a:ext cx="639367" cy="365125"/>
          </a:xfrm>
          <a:prstGeom prst="rect">
            <a:avLst/>
          </a:prstGeom>
        </p:spPr>
        <p:txBody>
          <a:bodyPr tIns="46800" rIns="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942EE622-0960-4454-9E4A-2EDA1C9F0913}" type="slidenum">
              <a:rPr lang="en-CA" smtClean="0"/>
              <a:pPr/>
              <a:t>‹#›</a:t>
            </a:fld>
            <a:endParaRPr lang="en-CA"/>
          </a:p>
        </p:txBody>
      </p:sp>
      <p:sp>
        <p:nvSpPr>
          <p:cNvPr id="16" name="Date">
            <a:extLst>
              <a:ext uri="{FF2B5EF4-FFF2-40B4-BE49-F238E27FC236}">
                <a16:creationId xmlns:a16="http://schemas.microsoft.com/office/drawing/2014/main" id="{4B8DAA11-32F0-4E3E-898E-7005478E2B68}"/>
              </a:ext>
              <a:ext uri="{C183D7F6-B498-43B3-948B-1728B52AA6E4}">
                <adec:decorative xmlns:adec="http://schemas.microsoft.com/office/drawing/2017/decorative" val="1"/>
              </a:ext>
            </a:extLst>
          </p:cNvPr>
          <p:cNvSpPr txBox="1">
            <a:spLocks/>
          </p:cNvSpPr>
          <p:nvPr userDrawn="1"/>
        </p:nvSpPr>
        <p:spPr>
          <a:xfrm>
            <a:off x="4573291" y="6346519"/>
            <a:ext cx="2611620"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chemeClr val="bg1"/>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24F731CA-3B5F-4679-A5CD-2A8600C4D8FC}" type="datetimeFigureOut">
              <a:rPr lang="en-CA" smtClean="0">
                <a:solidFill>
                  <a:schemeClr val="bg1"/>
                </a:solidFill>
              </a:rPr>
              <a:pPr/>
              <a:t>2023-08-30</a:t>
            </a:fld>
            <a:endParaRPr lang="en-CA">
              <a:solidFill>
                <a:schemeClr val="bg1"/>
              </a:solidFill>
            </a:endParaRPr>
          </a:p>
        </p:txBody>
      </p:sp>
      <p:cxnSp>
        <p:nvCxnSpPr>
          <p:cNvPr id="17" name="Brighter World Line">
            <a:extLst>
              <a:ext uri="{FF2B5EF4-FFF2-40B4-BE49-F238E27FC236}">
                <a16:creationId xmlns:a16="http://schemas.microsoft.com/office/drawing/2014/main" id="{DA598670-AB5A-4833-ACA0-479696A523F9}"/>
              </a:ext>
              <a:ext uri="{C183D7F6-B498-43B3-948B-1728B52AA6E4}">
                <adec:decorative xmlns:adec="http://schemas.microsoft.com/office/drawing/2017/decorative" val="1"/>
              </a:ext>
            </a:extLst>
          </p:cNvPr>
          <p:cNvCxnSpPr>
            <a:cxnSpLocks/>
          </p:cNvCxnSpPr>
          <p:nvPr userDrawn="1"/>
        </p:nvCxnSpPr>
        <p:spPr>
          <a:xfrm>
            <a:off x="1" y="6214887"/>
            <a:ext cx="7922028" cy="0"/>
          </a:xfrm>
          <a:prstGeom prst="line">
            <a:avLst/>
          </a:prstGeom>
          <a:ln w="38100" cap="flat">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URL">
            <a:extLst>
              <a:ext uri="{FF2B5EF4-FFF2-40B4-BE49-F238E27FC236}">
                <a16:creationId xmlns:a16="http://schemas.microsoft.com/office/drawing/2014/main" id="{840A9EFF-A03C-4B01-BB76-E3123876A52B}"/>
              </a:ext>
              <a:ext uri="{C183D7F6-B498-43B3-948B-1728B52AA6E4}">
                <adec:decorative xmlns:adec="http://schemas.microsoft.com/office/drawing/2017/decorative" val="1"/>
              </a:ext>
            </a:extLst>
          </p:cNvPr>
          <p:cNvSpPr txBox="1"/>
          <p:nvPr userDrawn="1"/>
        </p:nvSpPr>
        <p:spPr>
          <a:xfrm>
            <a:off x="267858" y="6365625"/>
            <a:ext cx="4775196" cy="292388"/>
          </a:xfrm>
          <a:prstGeom prst="rect">
            <a:avLst/>
          </a:prstGeom>
          <a:noFill/>
        </p:spPr>
        <p:txBody>
          <a:bodyPr wrap="square" rtlCol="0">
            <a:spAutoFit/>
          </a:bodyPr>
          <a:lstStyle/>
          <a:p>
            <a:r>
              <a:rPr lang="en-US" sz="1300" b="1" spc="27" baseline="0">
                <a:solidFill>
                  <a:schemeClr val="bg1"/>
                </a:solidFill>
                <a:latin typeface="Roboto Condensed" panose="02000000000000000000" pitchFamily="2" charset="0"/>
                <a:ea typeface="Roboto Condensed" panose="02000000000000000000" pitchFamily="2" charset="0"/>
                <a:cs typeface="Arial" panose="020B0604020202020204" pitchFamily="34" charset="0"/>
              </a:rPr>
              <a:t>SEAMLESS CONNECTED TRANSFORMATIVE</a:t>
            </a:r>
          </a:p>
        </p:txBody>
      </p:sp>
      <p:sp>
        <p:nvSpPr>
          <p:cNvPr id="19" name="Divider Line">
            <a:extLst>
              <a:ext uri="{FF2B5EF4-FFF2-40B4-BE49-F238E27FC236}">
                <a16:creationId xmlns:a16="http://schemas.microsoft.com/office/drawing/2014/main" id="{88A77214-2DEC-40A0-8D8A-EDF3107141C3}"/>
              </a:ext>
              <a:ext uri="{C183D7F6-B498-43B3-948B-1728B52AA6E4}">
                <adec:decorative xmlns:adec="http://schemas.microsoft.com/office/drawing/2017/decorative" val="1"/>
              </a:ext>
            </a:extLst>
          </p:cNvPr>
          <p:cNvSpPr txBox="1">
            <a:spLocks/>
          </p:cNvSpPr>
          <p:nvPr userDrawn="1"/>
        </p:nvSpPr>
        <p:spPr>
          <a:xfrm>
            <a:off x="7231530" y="6332373"/>
            <a:ext cx="299268" cy="365125"/>
          </a:xfrm>
          <a:prstGeom prst="rect">
            <a:avLst/>
          </a:prstGeom>
        </p:spPr>
        <p:txBody>
          <a:bodyPr vert="horz" lIns="91440" tIns="45720" rIns="91440" bIns="45720" rtlCol="0" anchor="ctr" anchorCtr="0"/>
          <a:lstStyle>
            <a:defPPr>
              <a:defRPr lang="en-US"/>
            </a:defPPr>
            <a:lvl1pPr marL="0" algn="r" defTabSz="457200" rtl="0" eaLnBrk="1" latinLnBrk="0" hangingPunct="1">
              <a:defRPr sz="1200" kern="1200">
                <a:solidFill>
                  <a:srgbClr val="929292"/>
                </a:solidFill>
                <a:latin typeface="Arial" charset="0"/>
                <a:ea typeface="Arial" charset="0"/>
                <a:cs typeface="Arial"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sz="1200">
                <a:solidFill>
                  <a:schemeClr val="bg1"/>
                </a:solidFill>
              </a:rPr>
              <a:t>|</a:t>
            </a:r>
            <a:endParaRPr lang="en-US" sz="1200">
              <a:solidFill>
                <a:schemeClr val="bg1"/>
              </a:solidFill>
            </a:endParaRPr>
          </a:p>
        </p:txBody>
      </p:sp>
      <p:sp>
        <p:nvSpPr>
          <p:cNvPr id="20" name="Title 1">
            <a:extLst>
              <a:ext uri="{FF2B5EF4-FFF2-40B4-BE49-F238E27FC236}">
                <a16:creationId xmlns:a16="http://schemas.microsoft.com/office/drawing/2014/main" id="{79A43DF1-B52A-4C46-8D74-0693AC18A3FE}"/>
              </a:ext>
            </a:extLst>
          </p:cNvPr>
          <p:cNvSpPr>
            <a:spLocks noGrp="1"/>
          </p:cNvSpPr>
          <p:nvPr>
            <p:ph type="title"/>
          </p:nvPr>
        </p:nvSpPr>
        <p:spPr>
          <a:xfrm>
            <a:off x="507308" y="1265988"/>
            <a:ext cx="7946736" cy="1006368"/>
          </a:xfrm>
        </p:spPr>
        <p:txBody>
          <a:bodyPr>
            <a:noAutofit/>
          </a:bodyPr>
          <a:lstStyle>
            <a:lvl1pPr>
              <a:defRPr sz="4400">
                <a:solidFill>
                  <a:schemeClr val="bg1"/>
                </a:solidFill>
              </a:defRPr>
            </a:lvl1pPr>
          </a:lstStyle>
          <a:p>
            <a:endParaRPr lang="en-CA"/>
          </a:p>
        </p:txBody>
      </p:sp>
      <p:sp>
        <p:nvSpPr>
          <p:cNvPr id="24" name="Text Placeholder 23">
            <a:extLst>
              <a:ext uri="{FF2B5EF4-FFF2-40B4-BE49-F238E27FC236}">
                <a16:creationId xmlns:a16="http://schemas.microsoft.com/office/drawing/2014/main" id="{AE565824-5019-4C44-83C3-193370828164}"/>
              </a:ext>
              <a:ext uri="{C183D7F6-B498-43B3-948B-1728B52AA6E4}">
                <adec:decorative xmlns:adec="http://schemas.microsoft.com/office/drawing/2017/decorative" val="0"/>
              </a:ext>
            </a:extLst>
          </p:cNvPr>
          <p:cNvSpPr>
            <a:spLocks noGrp="1"/>
          </p:cNvSpPr>
          <p:nvPr>
            <p:ph type="body" sz="quarter" idx="13"/>
          </p:nvPr>
        </p:nvSpPr>
        <p:spPr>
          <a:xfrm>
            <a:off x="507308" y="2286501"/>
            <a:ext cx="7546975" cy="2214562"/>
          </a:xfrm>
        </p:spPr>
        <p:txBody>
          <a:bodyPr/>
          <a:lstStyle>
            <a:lvl1pPr marL="0" indent="0">
              <a:buClr>
                <a:schemeClr val="bg1"/>
              </a:buClr>
              <a:buFont typeface="+mj-lt"/>
              <a:buNone/>
              <a:defRPr>
                <a:solidFill>
                  <a:schemeClr val="bg1"/>
                </a:solidFill>
              </a:defRPr>
            </a:lvl1pPr>
          </a:lstStyle>
          <a:p>
            <a:pPr lvl="0"/>
            <a:endParaRPr lang="en-CA"/>
          </a:p>
        </p:txBody>
      </p:sp>
    </p:spTree>
    <p:extLst>
      <p:ext uri="{BB962C8B-B14F-4D97-AF65-F5344CB8AC3E}">
        <p14:creationId xmlns:p14="http://schemas.microsoft.com/office/powerpoint/2010/main" val="420697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descr="Master Title"/>
          <p:cNvSpPr>
            <a:spLocks noGrp="1"/>
          </p:cNvSpPr>
          <p:nvPr>
            <p:ph type="title"/>
          </p:nvPr>
        </p:nvSpPr>
        <p:spPr>
          <a:xfrm>
            <a:off x="267858" y="0"/>
            <a:ext cx="11708068" cy="1006368"/>
          </a:xfrm>
          <a:prstGeom prst="rect">
            <a:avLst/>
          </a:prstGeom>
        </p:spPr>
        <p:txBody>
          <a:bodyPr vert="horz" lIns="91440" tIns="45720" rIns="91440" bIns="45720" rtlCol="0" anchor="ctr">
            <a:normAutofit/>
          </a:bodyPr>
          <a:lstStyle/>
          <a:p>
            <a:r>
              <a:rPr lang="en-US"/>
              <a:t>Click to edit Master title style</a:t>
            </a:r>
          </a:p>
        </p:txBody>
      </p:sp>
      <p:sp>
        <p:nvSpPr>
          <p:cNvPr id="3" name="Content Placeholder" descr="Slide Content"/>
          <p:cNvSpPr>
            <a:spLocks noGrp="1"/>
          </p:cNvSpPr>
          <p:nvPr>
            <p:ph type="body" idx="1"/>
          </p:nvPr>
        </p:nvSpPr>
        <p:spPr>
          <a:xfrm>
            <a:off x="267858" y="1137999"/>
            <a:ext cx="11708068" cy="4988165"/>
          </a:xfrm>
          <a:prstGeom prst="rect">
            <a:avLst/>
          </a:prstGeom>
        </p:spPr>
        <p:txBody>
          <a:bodyPr vert="horz" lIns="10800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picture containing text, sign&#10;&#10;Description automatically generated">
            <a:extLst>
              <a:ext uri="{FF2B5EF4-FFF2-40B4-BE49-F238E27FC236}">
                <a16:creationId xmlns:a16="http://schemas.microsoft.com/office/drawing/2014/main" id="{C17147E4-1E88-41B2-91CA-0D89357FBAB2}"/>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217619" y="5940276"/>
            <a:ext cx="3758307" cy="812484"/>
          </a:xfrm>
          <a:prstGeom prst="rect">
            <a:avLst/>
          </a:prstGeom>
        </p:spPr>
      </p:pic>
      <p:cxnSp>
        <p:nvCxnSpPr>
          <p:cNvPr id="13" name="Brighter World Line">
            <a:extLst>
              <a:ext uri="{FF2B5EF4-FFF2-40B4-BE49-F238E27FC236}">
                <a16:creationId xmlns:a16="http://schemas.microsoft.com/office/drawing/2014/main" id="{52E8856D-12F4-4D5A-A84C-46954C86DB87}"/>
              </a:ext>
              <a:ext uri="{C183D7F6-B498-43B3-948B-1728B52AA6E4}">
                <adec:decorative xmlns:adec="http://schemas.microsoft.com/office/drawing/2017/decorative" val="1"/>
              </a:ext>
            </a:extLst>
          </p:cNvPr>
          <p:cNvCxnSpPr>
            <a:cxnSpLocks/>
          </p:cNvCxnSpPr>
          <p:nvPr userDrawn="1"/>
        </p:nvCxnSpPr>
        <p:spPr>
          <a:xfrm>
            <a:off x="1" y="6214887"/>
            <a:ext cx="7855526" cy="0"/>
          </a:xfrm>
          <a:prstGeom prst="line">
            <a:avLst/>
          </a:prstGeom>
          <a:ln w="38100" cap="flat">
            <a:solidFill>
              <a:srgbClr val="7C0040"/>
            </a:solidFill>
          </a:ln>
          <a:effectLst/>
        </p:spPr>
        <p:style>
          <a:lnRef idx="2">
            <a:schemeClr val="accent1"/>
          </a:lnRef>
          <a:fillRef idx="0">
            <a:schemeClr val="accent1"/>
          </a:fillRef>
          <a:effectRef idx="1">
            <a:schemeClr val="accent1"/>
          </a:effectRef>
          <a:fontRef idx="minor">
            <a:schemeClr val="tx1"/>
          </a:fontRef>
        </p:style>
      </p:cxnSp>
      <p:sp>
        <p:nvSpPr>
          <p:cNvPr id="17" name="URL">
            <a:extLst>
              <a:ext uri="{FF2B5EF4-FFF2-40B4-BE49-F238E27FC236}">
                <a16:creationId xmlns:a16="http://schemas.microsoft.com/office/drawing/2014/main" id="{A2F296A7-EF93-46BD-991F-A9C202B6040E}"/>
              </a:ext>
            </a:extLst>
          </p:cNvPr>
          <p:cNvSpPr txBox="1"/>
          <p:nvPr userDrawn="1"/>
        </p:nvSpPr>
        <p:spPr>
          <a:xfrm>
            <a:off x="267858" y="6365625"/>
            <a:ext cx="4775196" cy="292388"/>
          </a:xfrm>
          <a:prstGeom prst="rect">
            <a:avLst/>
          </a:prstGeom>
          <a:noFill/>
        </p:spPr>
        <p:txBody>
          <a:bodyPr wrap="square" rtlCol="0">
            <a:spAutoFit/>
          </a:bodyPr>
          <a:lstStyle/>
          <a:p>
            <a:r>
              <a:rPr lang="en-US" sz="1300" b="1" spc="27" baseline="0">
                <a:latin typeface="Roboto Condensed" panose="02000000000000000000" pitchFamily="2" charset="0"/>
                <a:ea typeface="Roboto Condensed" panose="02000000000000000000" pitchFamily="2" charset="0"/>
                <a:cs typeface="Arial" panose="020B0604020202020204" pitchFamily="34" charset="0"/>
              </a:rPr>
              <a:t>SEAMLESS CONNECTED TRANSFORMATIVE</a:t>
            </a:r>
          </a:p>
        </p:txBody>
      </p:sp>
      <p:sp>
        <p:nvSpPr>
          <p:cNvPr id="18" name="Slide Number">
            <a:extLst>
              <a:ext uri="{FF2B5EF4-FFF2-40B4-BE49-F238E27FC236}">
                <a16:creationId xmlns:a16="http://schemas.microsoft.com/office/drawing/2014/main" id="{891D4D88-418E-4B03-8824-1F681BB66C1C}"/>
              </a:ext>
              <a:ext uri="{C183D7F6-B498-43B3-948B-1728B52AA6E4}">
                <adec:decorative xmlns:adec="http://schemas.microsoft.com/office/drawing/2017/decorative" val="1"/>
              </a:ext>
            </a:extLst>
          </p:cNvPr>
          <p:cNvSpPr>
            <a:spLocks noGrp="1"/>
          </p:cNvSpPr>
          <p:nvPr>
            <p:ph type="sldNum" sz="quarter" idx="4"/>
          </p:nvPr>
        </p:nvSpPr>
        <p:spPr>
          <a:xfrm>
            <a:off x="7216160" y="6382250"/>
            <a:ext cx="639367" cy="365125"/>
          </a:xfrm>
          <a:prstGeom prst="rect">
            <a:avLst/>
          </a:prstGeom>
        </p:spPr>
        <p:txBody>
          <a:bodyPr tIns="46800" rIns="0" anchor="ctr" anchorCtr="0"/>
          <a:lstStyle>
            <a:lvl1pPr algn="r">
              <a:defRPr sz="1200">
                <a:solidFill>
                  <a:schemeClr val="tx1"/>
                </a:solidFill>
                <a:latin typeface="Arial" charset="0"/>
                <a:ea typeface="Arial" charset="0"/>
                <a:cs typeface="Arial" charset="0"/>
              </a:defRPr>
            </a:lvl1pPr>
          </a:lstStyle>
          <a:p>
            <a:fld id="{942EE622-0960-4454-9E4A-2EDA1C9F0913}" type="slidenum">
              <a:rPr lang="en-CA" smtClean="0"/>
              <a:t>‹#›</a:t>
            </a:fld>
            <a:endParaRPr lang="en-CA"/>
          </a:p>
        </p:txBody>
      </p:sp>
      <p:sp>
        <p:nvSpPr>
          <p:cNvPr id="19" name="Date">
            <a:extLst>
              <a:ext uri="{FF2B5EF4-FFF2-40B4-BE49-F238E27FC236}">
                <a16:creationId xmlns:a16="http://schemas.microsoft.com/office/drawing/2014/main" id="{CFAD1BE5-BA81-4FB6-B09B-6AA1907A1DF0}"/>
              </a:ext>
              <a:ext uri="{C183D7F6-B498-43B3-948B-1728B52AA6E4}">
                <adec:decorative xmlns:adec="http://schemas.microsoft.com/office/drawing/2017/decorative" val="1"/>
              </a:ext>
            </a:extLst>
          </p:cNvPr>
          <p:cNvSpPr>
            <a:spLocks noGrp="1"/>
          </p:cNvSpPr>
          <p:nvPr>
            <p:ph type="dt" sz="half" idx="2"/>
          </p:nvPr>
        </p:nvSpPr>
        <p:spPr>
          <a:xfrm>
            <a:off x="4576064" y="6382251"/>
            <a:ext cx="2611620" cy="365125"/>
          </a:xfrm>
          <a:prstGeom prst="rect">
            <a:avLst/>
          </a:prstGeom>
        </p:spPr>
        <p:txBody>
          <a:bodyPr vert="horz" lIns="91440" tIns="45720" rIns="91440" bIns="45720" rtlCol="0" anchor="ctr" anchorCtr="0"/>
          <a:lstStyle>
            <a:lvl1pPr algn="r">
              <a:defRPr sz="1200">
                <a:solidFill>
                  <a:schemeClr val="tx1"/>
                </a:solidFill>
                <a:latin typeface="Arial" charset="0"/>
                <a:ea typeface="Arial" charset="0"/>
                <a:cs typeface="Arial" charset="0"/>
              </a:defRPr>
            </a:lvl1pPr>
          </a:lstStyle>
          <a:p>
            <a:fld id="{8AC91440-5853-49EA-8394-9E3D267FC7FF}" type="datetime1">
              <a:rPr lang="en-CA" smtClean="0"/>
              <a:t>2023-08-30</a:t>
            </a:fld>
            <a:endParaRPr lang="en-CA"/>
          </a:p>
        </p:txBody>
      </p:sp>
    </p:spTree>
    <p:extLst>
      <p:ext uri="{BB962C8B-B14F-4D97-AF65-F5344CB8AC3E}">
        <p14:creationId xmlns:p14="http://schemas.microsoft.com/office/powerpoint/2010/main" val="601236523"/>
      </p:ext>
    </p:extLst>
  </p:cSld>
  <p:clrMap bg1="lt1" tx1="dk1" bg2="lt2" tx2="dk2" accent1="accent1" accent2="accent2" accent3="accent3" accent4="accent4" accent5="accent5" accent6="accent6" hlink="hlink" folHlink="folHlink"/>
  <p:sldLayoutIdLst>
    <p:sldLayoutId id="2147483662" r:id="rId1"/>
    <p:sldLayoutId id="2147483679" r:id="rId2"/>
    <p:sldLayoutId id="2147483678" r:id="rId3"/>
    <p:sldLayoutId id="2147483663" r:id="rId4"/>
    <p:sldLayoutId id="2147483682" r:id="rId5"/>
    <p:sldLayoutId id="2147483661" r:id="rId6"/>
    <p:sldLayoutId id="2147483680" r:id="rId7"/>
    <p:sldLayoutId id="2147483681" r:id="rId8"/>
    <p:sldLayoutId id="2147483683" r:id="rId9"/>
  </p:sldLayoutIdLst>
  <p:hf hdr="0" ftr="0"/>
  <p:txStyles>
    <p:titleStyle>
      <a:lvl1pPr algn="l" defTabSz="457189" rtl="0" eaLnBrk="1" latinLnBrk="0" hangingPunct="1">
        <a:lnSpc>
          <a:spcPct val="150000"/>
        </a:lnSpc>
        <a:spcBef>
          <a:spcPct val="0"/>
        </a:spcBef>
        <a:buNone/>
        <a:defRPr sz="3200" b="0" i="0" kern="1200">
          <a:solidFill>
            <a:schemeClr val="accent1"/>
          </a:solidFill>
          <a:latin typeface="+mj-lt"/>
          <a:ea typeface="+mj-ea"/>
          <a:cs typeface="+mj-cs"/>
        </a:defRPr>
      </a:lvl1pPr>
    </p:titleStyle>
    <p:bodyStyle>
      <a:lvl1pPr marL="342891" indent="-342891"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1pPr>
      <a:lvl2pPr marL="646934" indent="-28574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2pPr>
      <a:lvl3pPr marL="902977"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3pPr>
      <a:lvl4pPr marL="1168171" indent="-22859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4pPr>
      <a:lvl5pPr marL="1433364"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9.xml.rels><?xml version="1.0" encoding="UTF-8" standalone="yes"?>
<Relationships xmlns="http://schemas.openxmlformats.org/package/2006/relationships"><Relationship Id="rId3" Type="http://schemas.openxmlformats.org/officeDocument/2006/relationships/hyperlink" Target="https://support.microsoft.com/en-us/office/automate-common-or-repetitive-tasks-with-quick-steps-b184f89f-3738-4562-96de-c0244ea830f2" TargetMode="External"/><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mcmasteru365.sharepoint.com/sites/discoverM365andZoom"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https://teams.microsoft.com/l/team/19%3arDfc4fZGThz81VAO_mX3xH1johKxhsvvwvz8Xzlta4w1%40thread.tacv2/conversations?groupId=8edb186b-4f59-4c12-b495-6b588b20b71e&amp;tenantId=44376307-b429-42ad-8c25-28cd496f4772" TargetMode="Externa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hyperlink" Target="https://mcmasteru365.sharepoint.com/sites/discoverM365andZoom" TargetMode="External"/><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51.png"/><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E4031-CAF0-4C78-9921-3D486498B20E}"/>
              </a:ext>
            </a:extLst>
          </p:cNvPr>
          <p:cNvSpPr>
            <a:spLocks noGrp="1"/>
          </p:cNvSpPr>
          <p:nvPr>
            <p:ph type="title"/>
          </p:nvPr>
        </p:nvSpPr>
        <p:spPr>
          <a:xfrm>
            <a:off x="500698" y="2147456"/>
            <a:ext cx="6503840" cy="1929348"/>
          </a:xfrm>
        </p:spPr>
        <p:txBody>
          <a:bodyPr>
            <a:noAutofit/>
          </a:bodyPr>
          <a:lstStyle/>
          <a:p>
            <a:br>
              <a:rPr lang="en-US" altLang="zh-CN" sz="3600">
                <a:ea typeface="Roboto"/>
                <a:cs typeface="Roboto"/>
              </a:rPr>
            </a:br>
            <a:br>
              <a:rPr lang="en-US" altLang="zh-CN" sz="3600">
                <a:ea typeface="Roboto"/>
                <a:cs typeface="Roboto"/>
              </a:rPr>
            </a:br>
            <a:br>
              <a:rPr lang="en-US" altLang="zh-CN" sz="3600">
                <a:ea typeface="Roboto"/>
                <a:cs typeface="Roboto"/>
              </a:rPr>
            </a:br>
            <a:r>
              <a:rPr lang="en-US" altLang="zh-CN" sz="3600">
                <a:ea typeface="Roboto"/>
                <a:cs typeface="Roboto"/>
              </a:rPr>
              <a:t>Outlook Tips &amp; Tricks</a:t>
            </a:r>
            <a:br>
              <a:rPr lang="en-US" altLang="zh-CN" sz="3600">
                <a:ea typeface="Roboto"/>
                <a:cs typeface="Roboto"/>
              </a:rPr>
            </a:br>
            <a:endParaRPr lang="en-US" altLang="zh-CN" sz="3600">
              <a:ea typeface="Roboto"/>
              <a:cs typeface="Roboto"/>
            </a:endParaRPr>
          </a:p>
        </p:txBody>
      </p:sp>
      <p:sp>
        <p:nvSpPr>
          <p:cNvPr id="3" name="Subtitle 2">
            <a:extLst>
              <a:ext uri="{FF2B5EF4-FFF2-40B4-BE49-F238E27FC236}">
                <a16:creationId xmlns:a16="http://schemas.microsoft.com/office/drawing/2014/main" id="{8254AB89-5A17-47D9-B124-778FFE8786EB}"/>
              </a:ext>
            </a:extLst>
          </p:cNvPr>
          <p:cNvSpPr>
            <a:spLocks noGrp="1"/>
          </p:cNvSpPr>
          <p:nvPr>
            <p:ph type="subTitle" idx="1"/>
          </p:nvPr>
        </p:nvSpPr>
        <p:spPr>
          <a:xfrm>
            <a:off x="500697" y="4213573"/>
            <a:ext cx="4988098" cy="819392"/>
          </a:xfrm>
        </p:spPr>
        <p:txBody>
          <a:bodyPr vert="horz" lIns="108000" tIns="45720" rIns="91440" bIns="45720" rtlCol="0" anchor="t">
            <a:normAutofit/>
          </a:bodyPr>
          <a:lstStyle/>
          <a:p>
            <a:r>
              <a:rPr lang="en-CA" sz="2800">
                <a:ea typeface="Roboto Condensed"/>
                <a:cs typeface="Roboto"/>
              </a:rPr>
              <a:t>August 2023</a:t>
            </a:r>
            <a:endParaRPr lang="en-CA" sz="2800"/>
          </a:p>
        </p:txBody>
      </p:sp>
      <p:pic>
        <p:nvPicPr>
          <p:cNvPr id="6" name="Picture Placeholder 5">
            <a:extLst>
              <a:ext uri="{FF2B5EF4-FFF2-40B4-BE49-F238E27FC236}">
                <a16:creationId xmlns:a16="http://schemas.microsoft.com/office/drawing/2014/main" id="{5972B9DB-3147-4EC3-9A26-6DA5D5C0806C}"/>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0" t="-87810" r="-703" b="-102904"/>
          <a:stretch/>
        </p:blipFill>
        <p:spPr>
          <a:xfrm>
            <a:off x="5943600" y="1104900"/>
            <a:ext cx="5884863" cy="4240213"/>
          </a:xfrm>
        </p:spPr>
      </p:pic>
    </p:spTree>
    <p:extLst>
      <p:ext uri="{BB962C8B-B14F-4D97-AF65-F5344CB8AC3E}">
        <p14:creationId xmlns:p14="http://schemas.microsoft.com/office/powerpoint/2010/main" val="3944137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A529-E163-0E7A-D805-25B42CD2BBCC}"/>
              </a:ext>
            </a:extLst>
          </p:cNvPr>
          <p:cNvSpPr>
            <a:spLocks noGrp="1"/>
          </p:cNvSpPr>
          <p:nvPr>
            <p:ph type="title"/>
          </p:nvPr>
        </p:nvSpPr>
        <p:spPr>
          <a:xfrm>
            <a:off x="464962" y="2925816"/>
            <a:ext cx="10785630" cy="1006368"/>
          </a:xfrm>
        </p:spPr>
        <p:txBody>
          <a:bodyPr/>
          <a:lstStyle/>
          <a:p>
            <a:r>
              <a:rPr lang="en-CA" sz="4400" b="0" i="0">
                <a:effectLst/>
                <a:latin typeface="+mj-lt"/>
                <a:ea typeface="Roboto Condensed"/>
              </a:rPr>
              <a:t>Rules</a:t>
            </a:r>
            <a:endParaRPr lang="en-CA"/>
          </a:p>
        </p:txBody>
      </p:sp>
      <p:sp>
        <p:nvSpPr>
          <p:cNvPr id="3" name="Text Placeholder 2">
            <a:extLst>
              <a:ext uri="{FF2B5EF4-FFF2-40B4-BE49-F238E27FC236}">
                <a16:creationId xmlns:a16="http://schemas.microsoft.com/office/drawing/2014/main" id="{ED7D0B42-DBDC-3B3D-592C-22A0881B58D2}"/>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2271573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CFFE4-1E3E-059B-186D-7ACA661B89BE}"/>
              </a:ext>
            </a:extLst>
          </p:cNvPr>
          <p:cNvSpPr>
            <a:spLocks noGrp="1"/>
          </p:cNvSpPr>
          <p:nvPr>
            <p:ph type="title"/>
          </p:nvPr>
        </p:nvSpPr>
        <p:spPr/>
        <p:txBody>
          <a:bodyPr/>
          <a:lstStyle/>
          <a:p>
            <a:r>
              <a:rPr lang="en-CA"/>
              <a:t>Rules</a:t>
            </a:r>
          </a:p>
        </p:txBody>
      </p:sp>
      <p:sp>
        <p:nvSpPr>
          <p:cNvPr id="3" name="Text Placeholder 2">
            <a:extLst>
              <a:ext uri="{FF2B5EF4-FFF2-40B4-BE49-F238E27FC236}">
                <a16:creationId xmlns:a16="http://schemas.microsoft.com/office/drawing/2014/main" id="{C0D784A3-F494-CC2F-040C-55047ABF1639}"/>
              </a:ext>
            </a:extLst>
          </p:cNvPr>
          <p:cNvSpPr>
            <a:spLocks noGrp="1"/>
          </p:cNvSpPr>
          <p:nvPr>
            <p:ph type="body" sz="quarter" idx="13"/>
          </p:nvPr>
        </p:nvSpPr>
        <p:spPr>
          <a:xfrm>
            <a:off x="431799" y="1181100"/>
            <a:ext cx="5436565" cy="5022930"/>
          </a:xfrm>
        </p:spPr>
        <p:txBody>
          <a:bodyPr>
            <a:normAutofit/>
          </a:bodyPr>
          <a:lstStyle/>
          <a:p>
            <a:r>
              <a:rPr lang="en-US"/>
              <a:t>How to set up Rules</a:t>
            </a:r>
            <a:r>
              <a:rPr lang="en-US" b="1"/>
              <a:t> </a:t>
            </a:r>
            <a:r>
              <a:rPr lang="en-US"/>
              <a:t>in </a:t>
            </a:r>
            <a:r>
              <a:rPr lang="en-US" b="1"/>
              <a:t>Outlook Web</a:t>
            </a:r>
          </a:p>
          <a:p>
            <a:endParaRPr lang="en-US"/>
          </a:p>
          <a:p>
            <a:pPr marL="514350" indent="-514350">
              <a:buFont typeface="+mj-lt"/>
              <a:buAutoNum type="arabicPeriod"/>
            </a:pPr>
            <a:r>
              <a:rPr lang="en-US"/>
              <a:t>Sign in </a:t>
            </a:r>
            <a:r>
              <a:rPr lang="en-US" b="1"/>
              <a:t>Outlook Web</a:t>
            </a:r>
          </a:p>
          <a:p>
            <a:pPr marL="514350" indent="-514350">
              <a:buFont typeface="+mj-lt"/>
              <a:buAutoNum type="arabicPeriod"/>
            </a:pPr>
            <a:r>
              <a:rPr lang="en-US"/>
              <a:t>Click on </a:t>
            </a:r>
            <a:r>
              <a:rPr lang="en-US" b="1"/>
              <a:t>Settings</a:t>
            </a:r>
          </a:p>
          <a:p>
            <a:pPr marL="514350" indent="-514350">
              <a:buFont typeface="+mj-lt"/>
              <a:buAutoNum type="arabicPeriod"/>
            </a:pPr>
            <a:r>
              <a:rPr lang="en-US"/>
              <a:t>Choose </a:t>
            </a:r>
            <a:r>
              <a:rPr lang="en-US" b="1"/>
              <a:t>Mail </a:t>
            </a:r>
            <a:r>
              <a:rPr lang="en-US"/>
              <a:t>tab</a:t>
            </a:r>
          </a:p>
          <a:p>
            <a:pPr marL="514350" indent="-514350">
              <a:buFont typeface="+mj-lt"/>
              <a:buAutoNum type="arabicPeriod"/>
            </a:pPr>
            <a:r>
              <a:rPr lang="en-US"/>
              <a:t>Choose </a:t>
            </a:r>
            <a:r>
              <a:rPr lang="en-US" b="1"/>
              <a:t>Rules </a:t>
            </a:r>
            <a:r>
              <a:rPr lang="en-US"/>
              <a:t>sub-tab</a:t>
            </a:r>
          </a:p>
          <a:p>
            <a:endParaRPr lang="en-CA"/>
          </a:p>
        </p:txBody>
      </p:sp>
      <p:pic>
        <p:nvPicPr>
          <p:cNvPr id="5" name="Picture 4">
            <a:extLst>
              <a:ext uri="{FF2B5EF4-FFF2-40B4-BE49-F238E27FC236}">
                <a16:creationId xmlns:a16="http://schemas.microsoft.com/office/drawing/2014/main" id="{B85D1169-A61D-FB8D-0226-25E38BA35960}"/>
              </a:ext>
            </a:extLst>
          </p:cNvPr>
          <p:cNvPicPr>
            <a:picLocks noChangeAspect="1"/>
          </p:cNvPicPr>
          <p:nvPr/>
        </p:nvPicPr>
        <p:blipFill>
          <a:blip r:embed="rId3"/>
          <a:stretch>
            <a:fillRect/>
          </a:stretch>
        </p:blipFill>
        <p:spPr>
          <a:xfrm>
            <a:off x="6096000" y="1351585"/>
            <a:ext cx="4128365" cy="4154829"/>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2055FB7D-615D-C36C-F882-252DFE8AF27C}"/>
              </a:ext>
            </a:extLst>
          </p:cNvPr>
          <p:cNvPicPr>
            <a:picLocks noChangeAspect="1"/>
          </p:cNvPicPr>
          <p:nvPr/>
        </p:nvPicPr>
        <p:blipFill>
          <a:blip r:embed="rId4"/>
          <a:stretch>
            <a:fillRect/>
          </a:stretch>
        </p:blipFill>
        <p:spPr>
          <a:xfrm>
            <a:off x="3557393" y="3011615"/>
            <a:ext cx="377570" cy="377570"/>
          </a:xfrm>
          <a:prstGeom prst="rect">
            <a:avLst/>
          </a:prstGeom>
        </p:spPr>
      </p:pic>
      <p:sp>
        <p:nvSpPr>
          <p:cNvPr id="7" name="Rectangle 6">
            <a:extLst>
              <a:ext uri="{FF2B5EF4-FFF2-40B4-BE49-F238E27FC236}">
                <a16:creationId xmlns:a16="http://schemas.microsoft.com/office/drawing/2014/main" id="{7E721B3E-B29B-369A-65F1-71667A25D9CD}"/>
              </a:ext>
            </a:extLst>
          </p:cNvPr>
          <p:cNvSpPr/>
          <p:nvPr/>
        </p:nvSpPr>
        <p:spPr>
          <a:xfrm>
            <a:off x="6110905" y="2902280"/>
            <a:ext cx="2049277" cy="29812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ED78EB39-6188-71F9-E2B1-CB14F2EC7FCD}"/>
              </a:ext>
            </a:extLst>
          </p:cNvPr>
          <p:cNvSpPr/>
          <p:nvPr/>
        </p:nvSpPr>
        <p:spPr>
          <a:xfrm>
            <a:off x="8498506" y="2753220"/>
            <a:ext cx="1725860" cy="29812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03680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AF1FB-B6D7-D500-57FF-CF2529BC992C}"/>
              </a:ext>
            </a:extLst>
          </p:cNvPr>
          <p:cNvSpPr>
            <a:spLocks noGrp="1"/>
          </p:cNvSpPr>
          <p:nvPr>
            <p:ph type="title"/>
          </p:nvPr>
        </p:nvSpPr>
        <p:spPr/>
        <p:txBody>
          <a:bodyPr/>
          <a:lstStyle/>
          <a:p>
            <a:r>
              <a:rPr lang="en-CA"/>
              <a:t>Rules</a:t>
            </a:r>
          </a:p>
        </p:txBody>
      </p:sp>
      <p:sp>
        <p:nvSpPr>
          <p:cNvPr id="6" name="Text Placeholder 2">
            <a:extLst>
              <a:ext uri="{FF2B5EF4-FFF2-40B4-BE49-F238E27FC236}">
                <a16:creationId xmlns:a16="http://schemas.microsoft.com/office/drawing/2014/main" id="{725E98BC-63F8-7329-B0A2-E3AD02FA4717}"/>
              </a:ext>
            </a:extLst>
          </p:cNvPr>
          <p:cNvSpPr>
            <a:spLocks noGrp="1"/>
          </p:cNvSpPr>
          <p:nvPr>
            <p:ph type="body" sz="quarter" idx="13"/>
          </p:nvPr>
        </p:nvSpPr>
        <p:spPr>
          <a:xfrm>
            <a:off x="431800" y="1181100"/>
            <a:ext cx="4776808" cy="5381746"/>
          </a:xfrm>
        </p:spPr>
        <p:txBody>
          <a:bodyPr>
            <a:normAutofit fontScale="62500" lnSpcReduction="20000"/>
          </a:bodyPr>
          <a:lstStyle/>
          <a:p>
            <a:r>
              <a:rPr lang="en-US"/>
              <a:t>A Rule consists of 3 components</a:t>
            </a:r>
          </a:p>
          <a:p>
            <a:pPr marL="514350" indent="-514350">
              <a:buFont typeface="+mj-lt"/>
              <a:buAutoNum type="arabicPeriod"/>
            </a:pPr>
            <a:r>
              <a:rPr lang="en-US"/>
              <a:t>Conditions</a:t>
            </a:r>
          </a:p>
          <a:p>
            <a:pPr marL="1161284" lvl="1" indent="-514350">
              <a:lnSpc>
                <a:spcPct val="120000"/>
              </a:lnSpc>
              <a:spcAft>
                <a:spcPts val="0"/>
              </a:spcAft>
            </a:pPr>
            <a:r>
              <a:rPr lang="en-US"/>
              <a:t>From</a:t>
            </a:r>
          </a:p>
          <a:p>
            <a:pPr marL="1161284" lvl="1" indent="-514350">
              <a:lnSpc>
                <a:spcPct val="120000"/>
              </a:lnSpc>
              <a:spcAft>
                <a:spcPts val="0"/>
              </a:spcAft>
            </a:pPr>
            <a:r>
              <a:rPr lang="en-US"/>
              <a:t>To</a:t>
            </a:r>
          </a:p>
          <a:p>
            <a:pPr marL="1161284" lvl="1" indent="-514350">
              <a:lnSpc>
                <a:spcPct val="120000"/>
              </a:lnSpc>
              <a:spcAft>
                <a:spcPts val="0"/>
              </a:spcAft>
            </a:pPr>
            <a:r>
              <a:rPr lang="en-US"/>
              <a:t>I’m on the To line</a:t>
            </a:r>
          </a:p>
          <a:p>
            <a:pPr marL="1161284" lvl="1" indent="-514350">
              <a:lnSpc>
                <a:spcPct val="120000"/>
              </a:lnSpc>
              <a:spcAft>
                <a:spcPts val="0"/>
              </a:spcAft>
            </a:pPr>
            <a:r>
              <a:rPr lang="en-US"/>
              <a:t>I’m on the Cc line</a:t>
            </a:r>
          </a:p>
          <a:p>
            <a:pPr marL="1161284" lvl="1" indent="-514350">
              <a:lnSpc>
                <a:spcPct val="120000"/>
              </a:lnSpc>
              <a:spcAft>
                <a:spcPts val="0"/>
              </a:spcAft>
            </a:pPr>
            <a:r>
              <a:rPr lang="en-US"/>
              <a:t>Subject includes</a:t>
            </a:r>
          </a:p>
          <a:p>
            <a:pPr marL="1161284" lvl="1" indent="-514350">
              <a:lnSpc>
                <a:spcPct val="120000"/>
              </a:lnSpc>
              <a:spcAft>
                <a:spcPts val="0"/>
              </a:spcAft>
            </a:pPr>
            <a:r>
              <a:rPr lang="en-US"/>
              <a:t>Message includes</a:t>
            </a:r>
          </a:p>
          <a:p>
            <a:pPr marL="1161284" lvl="1" indent="-514350">
              <a:lnSpc>
                <a:spcPct val="120000"/>
              </a:lnSpc>
              <a:spcAft>
                <a:spcPts val="0"/>
              </a:spcAft>
            </a:pPr>
            <a:r>
              <a:rPr lang="en-US"/>
              <a:t>…</a:t>
            </a:r>
          </a:p>
          <a:p>
            <a:pPr marL="514350" indent="-514350">
              <a:buFont typeface="+mj-lt"/>
              <a:buAutoNum type="arabicPeriod"/>
            </a:pPr>
            <a:r>
              <a:rPr lang="en-US"/>
              <a:t>Actions</a:t>
            </a:r>
          </a:p>
          <a:p>
            <a:pPr marL="1161284" lvl="1" indent="-514350">
              <a:lnSpc>
                <a:spcPct val="120000"/>
              </a:lnSpc>
              <a:spcAft>
                <a:spcPts val="0"/>
              </a:spcAft>
            </a:pPr>
            <a:r>
              <a:rPr lang="en-US"/>
              <a:t>Move to</a:t>
            </a:r>
          </a:p>
          <a:p>
            <a:pPr marL="1161284" lvl="1" indent="-514350">
              <a:lnSpc>
                <a:spcPct val="120000"/>
              </a:lnSpc>
              <a:spcAft>
                <a:spcPts val="0"/>
              </a:spcAft>
            </a:pPr>
            <a:r>
              <a:rPr lang="en-US"/>
              <a:t>Copy to</a:t>
            </a:r>
          </a:p>
          <a:p>
            <a:pPr marL="1161284" lvl="1" indent="-514350">
              <a:lnSpc>
                <a:spcPct val="120000"/>
              </a:lnSpc>
              <a:spcAft>
                <a:spcPts val="0"/>
              </a:spcAft>
            </a:pPr>
            <a:r>
              <a:rPr lang="en-US"/>
              <a:t>Delete</a:t>
            </a:r>
          </a:p>
          <a:p>
            <a:pPr marL="1161284" lvl="1" indent="-514350">
              <a:lnSpc>
                <a:spcPct val="120000"/>
              </a:lnSpc>
              <a:spcAft>
                <a:spcPts val="0"/>
              </a:spcAft>
            </a:pPr>
            <a:r>
              <a:rPr lang="en-US"/>
              <a:t>Mark as read</a:t>
            </a:r>
          </a:p>
          <a:p>
            <a:pPr marL="1161284" lvl="1" indent="-514350">
              <a:lnSpc>
                <a:spcPct val="120000"/>
              </a:lnSpc>
              <a:spcAft>
                <a:spcPts val="0"/>
              </a:spcAft>
            </a:pPr>
            <a:r>
              <a:rPr lang="en-US"/>
              <a:t>Categorize</a:t>
            </a:r>
          </a:p>
          <a:p>
            <a:pPr marL="1161284" lvl="1" indent="-514350">
              <a:lnSpc>
                <a:spcPct val="120000"/>
              </a:lnSpc>
              <a:spcAft>
                <a:spcPts val="0"/>
              </a:spcAft>
            </a:pPr>
            <a:r>
              <a:rPr lang="en-US"/>
              <a:t>…</a:t>
            </a:r>
          </a:p>
          <a:p>
            <a:pPr marL="514350" indent="-514350">
              <a:buFont typeface="+mj-lt"/>
              <a:buAutoNum type="arabicPeriod"/>
            </a:pPr>
            <a:r>
              <a:rPr lang="en-US"/>
              <a:t>Exceptions</a:t>
            </a:r>
          </a:p>
          <a:p>
            <a:endParaRPr lang="en-CA"/>
          </a:p>
        </p:txBody>
      </p:sp>
      <p:pic>
        <p:nvPicPr>
          <p:cNvPr id="9" name="Picture 8">
            <a:extLst>
              <a:ext uri="{FF2B5EF4-FFF2-40B4-BE49-F238E27FC236}">
                <a16:creationId xmlns:a16="http://schemas.microsoft.com/office/drawing/2014/main" id="{4A0BCC25-D92B-DC3B-49DA-3F84BF403B55}"/>
              </a:ext>
            </a:extLst>
          </p:cNvPr>
          <p:cNvPicPr>
            <a:picLocks noChangeAspect="1"/>
          </p:cNvPicPr>
          <p:nvPr/>
        </p:nvPicPr>
        <p:blipFill>
          <a:blip r:embed="rId3"/>
          <a:stretch>
            <a:fillRect/>
          </a:stretch>
        </p:blipFill>
        <p:spPr>
          <a:xfrm>
            <a:off x="5687626" y="1183994"/>
            <a:ext cx="5380186" cy="3051841"/>
          </a:xfrm>
          <a:prstGeom prst="rect">
            <a:avLst/>
          </a:prstGeom>
          <a:effectLst>
            <a:outerShdw blurRad="63500" sx="102000" sy="102000" algn="ctr" rotWithShape="0">
              <a:prstClr val="black">
                <a:alpha val="40000"/>
              </a:prstClr>
            </a:outerShdw>
          </a:effectLst>
        </p:spPr>
      </p:pic>
      <p:pic>
        <p:nvPicPr>
          <p:cNvPr id="11" name="Picture 10">
            <a:extLst>
              <a:ext uri="{FF2B5EF4-FFF2-40B4-BE49-F238E27FC236}">
                <a16:creationId xmlns:a16="http://schemas.microsoft.com/office/drawing/2014/main" id="{D8AD7D73-14D3-BE7E-6C1C-3A163EB0281A}"/>
              </a:ext>
            </a:extLst>
          </p:cNvPr>
          <p:cNvPicPr>
            <a:picLocks noChangeAspect="1"/>
          </p:cNvPicPr>
          <p:nvPr/>
        </p:nvPicPr>
        <p:blipFill>
          <a:blip r:embed="rId4"/>
          <a:stretch>
            <a:fillRect/>
          </a:stretch>
        </p:blipFill>
        <p:spPr>
          <a:xfrm>
            <a:off x="5687626" y="4524905"/>
            <a:ext cx="5380186" cy="1242168"/>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796536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3198C-89D9-ED71-F906-DFEC13C0E08F}"/>
              </a:ext>
            </a:extLst>
          </p:cNvPr>
          <p:cNvSpPr>
            <a:spLocks noGrp="1"/>
          </p:cNvSpPr>
          <p:nvPr>
            <p:ph type="title"/>
          </p:nvPr>
        </p:nvSpPr>
        <p:spPr/>
        <p:txBody>
          <a:bodyPr/>
          <a:lstStyle/>
          <a:p>
            <a:r>
              <a:rPr lang="en-CA">
                <a:ea typeface="Roboto"/>
                <a:cs typeface="Roboto"/>
              </a:rPr>
              <a:t>Work Hours and Location</a:t>
            </a:r>
          </a:p>
        </p:txBody>
      </p:sp>
      <p:sp>
        <p:nvSpPr>
          <p:cNvPr id="5" name="Text Placeholder 4">
            <a:extLst>
              <a:ext uri="{FF2B5EF4-FFF2-40B4-BE49-F238E27FC236}">
                <a16:creationId xmlns:a16="http://schemas.microsoft.com/office/drawing/2014/main" id="{F38B55D3-DABB-1E3B-4767-60AEC918F398}"/>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4150199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B94D-258A-2986-548C-CB6B24831874}"/>
              </a:ext>
            </a:extLst>
          </p:cNvPr>
          <p:cNvSpPr>
            <a:spLocks noGrp="1"/>
          </p:cNvSpPr>
          <p:nvPr>
            <p:ph type="title"/>
          </p:nvPr>
        </p:nvSpPr>
        <p:spPr/>
        <p:txBody>
          <a:bodyPr/>
          <a:lstStyle/>
          <a:p>
            <a:r>
              <a:rPr lang="en-US"/>
              <a:t>Work Hours and Location</a:t>
            </a:r>
            <a:endParaRPr lang="en-CA"/>
          </a:p>
        </p:txBody>
      </p:sp>
      <p:sp>
        <p:nvSpPr>
          <p:cNvPr id="3" name="Text Placeholder 2">
            <a:extLst>
              <a:ext uri="{FF2B5EF4-FFF2-40B4-BE49-F238E27FC236}">
                <a16:creationId xmlns:a16="http://schemas.microsoft.com/office/drawing/2014/main" id="{B5679ECB-4FAF-A533-E46F-2276C1BB3F0C}"/>
              </a:ext>
            </a:extLst>
          </p:cNvPr>
          <p:cNvSpPr>
            <a:spLocks noGrp="1"/>
          </p:cNvSpPr>
          <p:nvPr>
            <p:ph type="body" sz="quarter" idx="13"/>
          </p:nvPr>
        </p:nvSpPr>
        <p:spPr>
          <a:xfrm>
            <a:off x="147986" y="1201659"/>
            <a:ext cx="5171266" cy="5180222"/>
          </a:xfrm>
        </p:spPr>
        <p:txBody>
          <a:bodyPr>
            <a:normAutofit/>
          </a:bodyPr>
          <a:lstStyle/>
          <a:p>
            <a:r>
              <a:rPr lang="en-US" sz="2400"/>
              <a:t>How to set </a:t>
            </a:r>
            <a:r>
              <a:rPr lang="en-US" sz="2400" b="1"/>
              <a:t>Work Hours and Location </a:t>
            </a:r>
            <a:r>
              <a:rPr lang="en-US" sz="2400"/>
              <a:t>in </a:t>
            </a:r>
            <a:r>
              <a:rPr lang="en-US" sz="2400" b="1"/>
              <a:t>Outlook</a:t>
            </a:r>
          </a:p>
          <a:p>
            <a:endParaRPr lang="en-US" sz="2400" b="1"/>
          </a:p>
          <a:p>
            <a:pPr marL="514350" indent="-514350">
              <a:buFont typeface="+mj-lt"/>
              <a:buAutoNum type="arabicPeriod"/>
            </a:pPr>
            <a:r>
              <a:rPr lang="en-US" sz="2400"/>
              <a:t>Sign in on </a:t>
            </a:r>
            <a:r>
              <a:rPr lang="en-US" sz="2400" b="1"/>
              <a:t>Outlook Web</a:t>
            </a:r>
          </a:p>
          <a:p>
            <a:pPr marL="514350" indent="-514350">
              <a:buFont typeface="+mj-lt"/>
              <a:buAutoNum type="arabicPeriod"/>
            </a:pPr>
            <a:r>
              <a:rPr lang="en-US" sz="2400"/>
              <a:t>Click on </a:t>
            </a:r>
            <a:r>
              <a:rPr lang="en-US" sz="2400" b="1"/>
              <a:t>Settings</a:t>
            </a:r>
          </a:p>
          <a:p>
            <a:pPr marL="514350" indent="-514350">
              <a:buFont typeface="+mj-lt"/>
              <a:buAutoNum type="arabicPeriod"/>
            </a:pPr>
            <a:r>
              <a:rPr lang="en-US" sz="2400"/>
              <a:t>Choose </a:t>
            </a:r>
            <a:r>
              <a:rPr lang="en-US" sz="2400" b="1"/>
              <a:t>Calendar </a:t>
            </a:r>
            <a:r>
              <a:rPr lang="en-US" sz="2400"/>
              <a:t>tab</a:t>
            </a:r>
          </a:p>
          <a:p>
            <a:pPr marL="514350" indent="-514350">
              <a:buFont typeface="+mj-lt"/>
              <a:buAutoNum type="arabicPeriod"/>
            </a:pPr>
            <a:r>
              <a:rPr lang="en-US" sz="2400"/>
              <a:t>Choose </a:t>
            </a:r>
            <a:r>
              <a:rPr lang="en-US" sz="2400" b="1"/>
              <a:t>Work Hours and Location </a:t>
            </a:r>
            <a:r>
              <a:rPr lang="en-US" sz="2400"/>
              <a:t>sub-tab</a:t>
            </a:r>
          </a:p>
        </p:txBody>
      </p:sp>
      <p:pic>
        <p:nvPicPr>
          <p:cNvPr id="14" name="Picture 13">
            <a:extLst>
              <a:ext uri="{FF2B5EF4-FFF2-40B4-BE49-F238E27FC236}">
                <a16:creationId xmlns:a16="http://schemas.microsoft.com/office/drawing/2014/main" id="{29456A2D-D65C-3C73-7C40-8DAFF84AB8DD}"/>
              </a:ext>
            </a:extLst>
          </p:cNvPr>
          <p:cNvPicPr>
            <a:picLocks noChangeAspect="1"/>
          </p:cNvPicPr>
          <p:nvPr/>
        </p:nvPicPr>
        <p:blipFill>
          <a:blip r:embed="rId3"/>
          <a:stretch>
            <a:fillRect/>
          </a:stretch>
        </p:blipFill>
        <p:spPr>
          <a:xfrm>
            <a:off x="5090160" y="1798914"/>
            <a:ext cx="6641338" cy="3260171"/>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D38D4A1A-B4E2-F0CF-B9E4-07A76AFE396D}"/>
              </a:ext>
            </a:extLst>
          </p:cNvPr>
          <p:cNvPicPr>
            <a:picLocks noChangeAspect="1"/>
          </p:cNvPicPr>
          <p:nvPr/>
        </p:nvPicPr>
        <p:blipFill>
          <a:blip r:embed="rId4"/>
          <a:stretch>
            <a:fillRect/>
          </a:stretch>
        </p:blipFill>
        <p:spPr>
          <a:xfrm>
            <a:off x="2918815" y="3240214"/>
            <a:ext cx="377570" cy="377570"/>
          </a:xfrm>
          <a:prstGeom prst="rect">
            <a:avLst/>
          </a:prstGeom>
        </p:spPr>
      </p:pic>
    </p:spTree>
    <p:extLst>
      <p:ext uri="{BB962C8B-B14F-4D97-AF65-F5344CB8AC3E}">
        <p14:creationId xmlns:p14="http://schemas.microsoft.com/office/powerpoint/2010/main" val="779079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3B94D-258A-2986-548C-CB6B24831874}"/>
              </a:ext>
            </a:extLst>
          </p:cNvPr>
          <p:cNvSpPr>
            <a:spLocks noGrp="1"/>
          </p:cNvSpPr>
          <p:nvPr>
            <p:ph type="title"/>
          </p:nvPr>
        </p:nvSpPr>
        <p:spPr/>
        <p:txBody>
          <a:bodyPr/>
          <a:lstStyle/>
          <a:p>
            <a:r>
              <a:rPr lang="en-US"/>
              <a:t>Work Hours and Location</a:t>
            </a:r>
            <a:endParaRPr lang="en-CA"/>
          </a:p>
        </p:txBody>
      </p:sp>
      <p:sp>
        <p:nvSpPr>
          <p:cNvPr id="3" name="Text Placeholder 2">
            <a:extLst>
              <a:ext uri="{FF2B5EF4-FFF2-40B4-BE49-F238E27FC236}">
                <a16:creationId xmlns:a16="http://schemas.microsoft.com/office/drawing/2014/main" id="{B5679ECB-4FAF-A533-E46F-2276C1BB3F0C}"/>
              </a:ext>
            </a:extLst>
          </p:cNvPr>
          <p:cNvSpPr>
            <a:spLocks noGrp="1"/>
          </p:cNvSpPr>
          <p:nvPr>
            <p:ph type="body" sz="quarter" idx="13"/>
          </p:nvPr>
        </p:nvSpPr>
        <p:spPr>
          <a:xfrm>
            <a:off x="147985" y="935443"/>
            <a:ext cx="7086533" cy="5180222"/>
          </a:xfrm>
        </p:spPr>
        <p:txBody>
          <a:bodyPr>
            <a:normAutofit/>
          </a:bodyPr>
          <a:lstStyle/>
          <a:p>
            <a:r>
              <a:rPr lang="en-US"/>
              <a:t>How to update </a:t>
            </a:r>
            <a:r>
              <a:rPr lang="en-US" b="1"/>
              <a:t>Location </a:t>
            </a:r>
            <a:r>
              <a:rPr lang="en-US"/>
              <a:t>in </a:t>
            </a:r>
            <a:r>
              <a:rPr lang="en-US" b="1"/>
              <a:t>Teams</a:t>
            </a:r>
          </a:p>
          <a:p>
            <a:endParaRPr lang="en-US" b="1"/>
          </a:p>
          <a:p>
            <a:pPr marL="514350" indent="-514350">
              <a:buFont typeface="+mj-lt"/>
              <a:buAutoNum type="arabicPeriod"/>
            </a:pPr>
            <a:r>
              <a:rPr lang="en-CA"/>
              <a:t>Select the circle icon with your profile picture and change the work location. </a:t>
            </a:r>
          </a:p>
          <a:p>
            <a:endParaRPr lang="en-CA"/>
          </a:p>
          <a:p>
            <a:r>
              <a:rPr lang="en-CA"/>
              <a:t>*The new location will be applied for the remainder of the day and reflected in both Outlook and Teams.</a:t>
            </a:r>
          </a:p>
        </p:txBody>
      </p:sp>
      <p:pic>
        <p:nvPicPr>
          <p:cNvPr id="6" name="Picture 5">
            <a:extLst>
              <a:ext uri="{FF2B5EF4-FFF2-40B4-BE49-F238E27FC236}">
                <a16:creationId xmlns:a16="http://schemas.microsoft.com/office/drawing/2014/main" id="{E9C7CDF9-6E08-2CB4-C699-BE7154D424E9}"/>
              </a:ext>
            </a:extLst>
          </p:cNvPr>
          <p:cNvPicPr>
            <a:picLocks noChangeAspect="1"/>
          </p:cNvPicPr>
          <p:nvPr/>
        </p:nvPicPr>
        <p:blipFill>
          <a:blip r:embed="rId2"/>
          <a:stretch>
            <a:fillRect/>
          </a:stretch>
        </p:blipFill>
        <p:spPr>
          <a:xfrm>
            <a:off x="7473529" y="996356"/>
            <a:ext cx="4400224" cy="4865287"/>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5249CC2C-9216-26D0-C9AD-93398052A326}"/>
              </a:ext>
            </a:extLst>
          </p:cNvPr>
          <p:cNvSpPr/>
          <p:nvPr/>
        </p:nvSpPr>
        <p:spPr>
          <a:xfrm>
            <a:off x="10189399" y="2352656"/>
            <a:ext cx="635483" cy="551909"/>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8343B09C-6503-FB4D-C7A8-51FB08719610}"/>
              </a:ext>
            </a:extLst>
          </p:cNvPr>
          <p:cNvSpPr/>
          <p:nvPr/>
        </p:nvSpPr>
        <p:spPr>
          <a:xfrm>
            <a:off x="9104882" y="861885"/>
            <a:ext cx="765260" cy="717219"/>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334409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43272C-175E-37F8-2265-1D24BAE277F0}"/>
              </a:ext>
            </a:extLst>
          </p:cNvPr>
          <p:cNvPicPr>
            <a:picLocks noChangeAspect="1"/>
          </p:cNvPicPr>
          <p:nvPr/>
        </p:nvPicPr>
        <p:blipFill>
          <a:blip r:embed="rId3"/>
          <a:stretch>
            <a:fillRect/>
          </a:stretch>
        </p:blipFill>
        <p:spPr>
          <a:xfrm>
            <a:off x="6096000" y="1787872"/>
            <a:ext cx="5925388" cy="3242194"/>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69E3B94D-258A-2986-548C-CB6B24831874}"/>
              </a:ext>
            </a:extLst>
          </p:cNvPr>
          <p:cNvSpPr>
            <a:spLocks noGrp="1"/>
          </p:cNvSpPr>
          <p:nvPr>
            <p:ph type="title"/>
          </p:nvPr>
        </p:nvSpPr>
        <p:spPr/>
        <p:txBody>
          <a:bodyPr/>
          <a:lstStyle/>
          <a:p>
            <a:r>
              <a:rPr lang="en-US"/>
              <a:t>Work Hours and Location</a:t>
            </a:r>
            <a:endParaRPr lang="en-CA"/>
          </a:p>
        </p:txBody>
      </p:sp>
      <p:sp>
        <p:nvSpPr>
          <p:cNvPr id="3" name="Text Placeholder 2">
            <a:extLst>
              <a:ext uri="{FF2B5EF4-FFF2-40B4-BE49-F238E27FC236}">
                <a16:creationId xmlns:a16="http://schemas.microsoft.com/office/drawing/2014/main" id="{B5679ECB-4FAF-A533-E46F-2276C1BB3F0C}"/>
              </a:ext>
            </a:extLst>
          </p:cNvPr>
          <p:cNvSpPr>
            <a:spLocks noGrp="1"/>
          </p:cNvSpPr>
          <p:nvPr>
            <p:ph type="body" sz="quarter" idx="13"/>
          </p:nvPr>
        </p:nvSpPr>
        <p:spPr>
          <a:xfrm>
            <a:off x="147985" y="935443"/>
            <a:ext cx="5948015" cy="3242193"/>
          </a:xfrm>
        </p:spPr>
        <p:txBody>
          <a:bodyPr>
            <a:normAutofit fontScale="92500" lnSpcReduction="10000"/>
          </a:bodyPr>
          <a:lstStyle/>
          <a:p>
            <a:r>
              <a:rPr lang="en-US"/>
              <a:t>How to view other’s locations</a:t>
            </a:r>
          </a:p>
          <a:p>
            <a:pPr marL="514350" indent="-514350">
              <a:buFont typeface="+mj-lt"/>
              <a:buAutoNum type="arabicPeriod"/>
            </a:pPr>
            <a:r>
              <a:rPr lang="en-US"/>
              <a:t>When you scheduling a meeting from </a:t>
            </a:r>
            <a:r>
              <a:rPr lang="en-US" b="1">
                <a:highlight>
                  <a:srgbClr val="FFFF00"/>
                </a:highlight>
              </a:rPr>
              <a:t>Outlook </a:t>
            </a:r>
            <a:r>
              <a:rPr lang="en-US"/>
              <a:t>their work location will appear in </a:t>
            </a:r>
            <a:r>
              <a:rPr lang="en-US" b="1"/>
              <a:t>Scheduling Assistant</a:t>
            </a:r>
          </a:p>
          <a:p>
            <a:pPr marL="514350" indent="-514350">
              <a:buFont typeface="+mj-lt"/>
              <a:buAutoNum type="arabicPeriod"/>
            </a:pPr>
            <a:r>
              <a:rPr lang="en-US"/>
              <a:t>You could also view their profile cards in </a:t>
            </a:r>
            <a:r>
              <a:rPr lang="en-US" b="1"/>
              <a:t>Teams</a:t>
            </a:r>
            <a:r>
              <a:rPr lang="en-US"/>
              <a:t> to check their working location</a:t>
            </a:r>
          </a:p>
        </p:txBody>
      </p:sp>
      <p:sp>
        <p:nvSpPr>
          <p:cNvPr id="6" name="Rectangle 5">
            <a:extLst>
              <a:ext uri="{FF2B5EF4-FFF2-40B4-BE49-F238E27FC236}">
                <a16:creationId xmlns:a16="http://schemas.microsoft.com/office/drawing/2014/main" id="{A1FE9157-CFE1-702F-694E-AD5F2F83D9CD}"/>
              </a:ext>
            </a:extLst>
          </p:cNvPr>
          <p:cNvSpPr/>
          <p:nvPr/>
        </p:nvSpPr>
        <p:spPr>
          <a:xfrm>
            <a:off x="8529794" y="4090218"/>
            <a:ext cx="206477" cy="540773"/>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8" name="Picture 7">
            <a:extLst>
              <a:ext uri="{FF2B5EF4-FFF2-40B4-BE49-F238E27FC236}">
                <a16:creationId xmlns:a16="http://schemas.microsoft.com/office/drawing/2014/main" id="{223D96A7-992D-BB1D-E649-608C5EAA1DA1}"/>
              </a:ext>
            </a:extLst>
          </p:cNvPr>
          <p:cNvPicPr>
            <a:picLocks noChangeAspect="1"/>
          </p:cNvPicPr>
          <p:nvPr/>
        </p:nvPicPr>
        <p:blipFill>
          <a:blip r:embed="rId4"/>
          <a:stretch>
            <a:fillRect/>
          </a:stretch>
        </p:blipFill>
        <p:spPr>
          <a:xfrm>
            <a:off x="648865" y="4090218"/>
            <a:ext cx="3715742" cy="199057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09084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6DA33-C7BA-0A0B-9745-B05E0BD91591}"/>
              </a:ext>
            </a:extLst>
          </p:cNvPr>
          <p:cNvSpPr>
            <a:spLocks noGrp="1"/>
          </p:cNvSpPr>
          <p:nvPr>
            <p:ph type="title"/>
          </p:nvPr>
        </p:nvSpPr>
        <p:spPr>
          <a:xfrm>
            <a:off x="464962" y="2925816"/>
            <a:ext cx="8939781" cy="1006368"/>
          </a:xfrm>
        </p:spPr>
        <p:txBody>
          <a:bodyPr/>
          <a:lstStyle/>
          <a:p>
            <a:r>
              <a:rPr lang="en-CA" sz="4400" b="0" i="0">
                <a:effectLst/>
                <a:latin typeface="+mj-lt"/>
                <a:ea typeface="Roboto Condensed"/>
              </a:rPr>
              <a:t>Scheduling Poll (FindTime)</a:t>
            </a:r>
            <a:endParaRPr lang="en-US" sz="4400" b="0" i="0">
              <a:effectLst/>
              <a:latin typeface="+mj-lt"/>
            </a:endParaRPr>
          </a:p>
        </p:txBody>
      </p:sp>
    </p:spTree>
    <p:extLst>
      <p:ext uri="{BB962C8B-B14F-4D97-AF65-F5344CB8AC3E}">
        <p14:creationId xmlns:p14="http://schemas.microsoft.com/office/powerpoint/2010/main" val="225524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6355B-BF03-74E8-9BB2-EC4F91EF633C}"/>
              </a:ext>
            </a:extLst>
          </p:cNvPr>
          <p:cNvSpPr>
            <a:spLocks noGrp="1"/>
          </p:cNvSpPr>
          <p:nvPr>
            <p:ph type="title"/>
          </p:nvPr>
        </p:nvSpPr>
        <p:spPr/>
        <p:txBody>
          <a:bodyPr/>
          <a:lstStyle/>
          <a:p>
            <a:r>
              <a:rPr lang="en-US"/>
              <a:t>Using </a:t>
            </a:r>
            <a:r>
              <a:rPr lang="en-CA" sz="3200" b="0" i="0">
                <a:effectLst/>
                <a:latin typeface="+mj-lt"/>
                <a:ea typeface="Roboto Condensed"/>
              </a:rPr>
              <a:t>Scheduling Poll (</a:t>
            </a:r>
            <a:r>
              <a:rPr lang="en-US"/>
              <a:t>FindTime)</a:t>
            </a:r>
          </a:p>
        </p:txBody>
      </p:sp>
      <p:sp>
        <p:nvSpPr>
          <p:cNvPr id="3" name="Text Placeholder 2">
            <a:extLst>
              <a:ext uri="{FF2B5EF4-FFF2-40B4-BE49-F238E27FC236}">
                <a16:creationId xmlns:a16="http://schemas.microsoft.com/office/drawing/2014/main" id="{0042E493-BEF0-5620-3F2A-248A301EDBC0}"/>
              </a:ext>
            </a:extLst>
          </p:cNvPr>
          <p:cNvSpPr>
            <a:spLocks noGrp="1"/>
          </p:cNvSpPr>
          <p:nvPr>
            <p:ph type="body" sz="quarter" idx="13"/>
          </p:nvPr>
        </p:nvSpPr>
        <p:spPr>
          <a:xfrm>
            <a:off x="431800" y="1181099"/>
            <a:ext cx="5664200" cy="4433119"/>
          </a:xfrm>
        </p:spPr>
        <p:txBody>
          <a:bodyPr vert="horz" lIns="108000" tIns="45720" rIns="91440" bIns="45720" rtlCol="0" anchor="t">
            <a:normAutofit/>
          </a:bodyPr>
          <a:lstStyle/>
          <a:p>
            <a:pPr marL="457200" indent="-457200">
              <a:buFont typeface="Arial" panose="020B0604020202020204" pitchFamily="34" charset="0"/>
              <a:buChar char="•"/>
            </a:pPr>
            <a:r>
              <a:rPr lang="en-US">
                <a:latin typeface="Roboto Condensed"/>
                <a:ea typeface="Roboto Condensed"/>
                <a:cs typeface="Roboto Condensed"/>
              </a:rPr>
              <a:t>Create a New Email, make sure you </a:t>
            </a:r>
            <a:r>
              <a:rPr lang="en-US" b="1">
                <a:latin typeface="Roboto Condensed"/>
                <a:ea typeface="Roboto Condensed"/>
                <a:cs typeface="Roboto Condensed"/>
              </a:rPr>
              <a:t>add attendees</a:t>
            </a:r>
          </a:p>
          <a:p>
            <a:pPr marL="457200" indent="-457200">
              <a:buFont typeface="Arial" panose="020B0604020202020204" pitchFamily="34" charset="0"/>
              <a:buChar char="•"/>
            </a:pPr>
            <a:r>
              <a:rPr lang="en-US">
                <a:latin typeface="Roboto Condensed"/>
                <a:ea typeface="Roboto Condensed"/>
                <a:cs typeface="Roboto Condensed"/>
              </a:rPr>
              <a:t>Select </a:t>
            </a:r>
            <a:r>
              <a:rPr lang="en-US" b="1">
                <a:latin typeface="Roboto Condensed"/>
                <a:ea typeface="Roboto Condensed"/>
                <a:cs typeface="Roboto Condensed"/>
              </a:rPr>
              <a:t>Scheduling Poll </a:t>
            </a:r>
            <a:r>
              <a:rPr lang="en-US">
                <a:latin typeface="Roboto Condensed"/>
                <a:ea typeface="Roboto Condensed"/>
                <a:cs typeface="Roboto Condensed"/>
              </a:rPr>
              <a:t>(FindTime)</a:t>
            </a:r>
          </a:p>
          <a:p>
            <a:pPr marL="457200" indent="-457200">
              <a:buFont typeface="Arial" panose="020B0604020202020204" pitchFamily="34" charset="0"/>
              <a:buChar char="•"/>
            </a:pPr>
            <a:r>
              <a:rPr lang="en-US">
                <a:latin typeface="Roboto Condensed"/>
                <a:ea typeface="Roboto Condensed"/>
                <a:cs typeface="Roboto Condensed"/>
              </a:rPr>
              <a:t>Select the date, you will be able to get a preview according to the </a:t>
            </a:r>
            <a:r>
              <a:rPr lang="en-US" b="1">
                <a:latin typeface="Roboto Condensed"/>
                <a:ea typeface="Roboto Condensed"/>
                <a:cs typeface="Roboto Condensed"/>
              </a:rPr>
              <a:t>attendee's availability</a:t>
            </a:r>
            <a:endParaRPr lang="en-US">
              <a:latin typeface="Roboto Condensed"/>
              <a:ea typeface="Roboto Condensed"/>
              <a:cs typeface="Roboto Condensed"/>
            </a:endParaRPr>
          </a:p>
        </p:txBody>
      </p:sp>
      <p:pic>
        <p:nvPicPr>
          <p:cNvPr id="5" name="Picture 4">
            <a:extLst>
              <a:ext uri="{FF2B5EF4-FFF2-40B4-BE49-F238E27FC236}">
                <a16:creationId xmlns:a16="http://schemas.microsoft.com/office/drawing/2014/main" id="{632272FC-B3D6-F0B9-85C6-3C38DF769514}"/>
              </a:ext>
            </a:extLst>
          </p:cNvPr>
          <p:cNvPicPr>
            <a:picLocks noChangeAspect="1"/>
          </p:cNvPicPr>
          <p:nvPr/>
        </p:nvPicPr>
        <p:blipFill rotWithShape="1">
          <a:blip r:embed="rId3"/>
          <a:srcRect l="59825"/>
          <a:stretch/>
        </p:blipFill>
        <p:spPr>
          <a:xfrm>
            <a:off x="6528619" y="2217315"/>
            <a:ext cx="2130881" cy="1211685"/>
          </a:xfrm>
          <a:prstGeom prst="rect">
            <a:avLst/>
          </a:prstGeom>
          <a:ln w="28575">
            <a:solidFill>
              <a:schemeClr val="accent2"/>
            </a:solidFill>
          </a:ln>
        </p:spPr>
      </p:pic>
      <p:pic>
        <p:nvPicPr>
          <p:cNvPr id="7" name="Picture 6">
            <a:extLst>
              <a:ext uri="{FF2B5EF4-FFF2-40B4-BE49-F238E27FC236}">
                <a16:creationId xmlns:a16="http://schemas.microsoft.com/office/drawing/2014/main" id="{F9243766-9DEC-4B05-1557-24324E81BACE}"/>
              </a:ext>
            </a:extLst>
          </p:cNvPr>
          <p:cNvPicPr>
            <a:picLocks noChangeAspect="1"/>
          </p:cNvPicPr>
          <p:nvPr/>
        </p:nvPicPr>
        <p:blipFill rotWithShape="1">
          <a:blip r:embed="rId4"/>
          <a:srcRect l="63160" t="3681" r="1540" b="19922"/>
          <a:stretch/>
        </p:blipFill>
        <p:spPr>
          <a:xfrm>
            <a:off x="9185564" y="1181099"/>
            <a:ext cx="2212497" cy="3784213"/>
          </a:xfrm>
          <a:prstGeom prst="rect">
            <a:avLst/>
          </a:prstGeom>
          <a:ln w="28575">
            <a:solidFill>
              <a:schemeClr val="accent2"/>
            </a:solidFill>
          </a:ln>
        </p:spPr>
      </p:pic>
    </p:spTree>
    <p:extLst>
      <p:ext uri="{BB962C8B-B14F-4D97-AF65-F5344CB8AC3E}">
        <p14:creationId xmlns:p14="http://schemas.microsoft.com/office/powerpoint/2010/main" val="1544214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7E4F3-87E4-2AEE-B607-59DE261A9CDC}"/>
              </a:ext>
            </a:extLst>
          </p:cNvPr>
          <p:cNvSpPr>
            <a:spLocks noGrp="1"/>
          </p:cNvSpPr>
          <p:nvPr>
            <p:ph type="title"/>
          </p:nvPr>
        </p:nvSpPr>
        <p:spPr/>
        <p:txBody>
          <a:bodyPr/>
          <a:lstStyle/>
          <a:p>
            <a:r>
              <a:rPr lang="en-US"/>
              <a:t>Using </a:t>
            </a:r>
            <a:r>
              <a:rPr lang="en-CA" sz="3200" b="0" i="0">
                <a:effectLst/>
                <a:latin typeface="+mj-lt"/>
                <a:ea typeface="Roboto Condensed"/>
              </a:rPr>
              <a:t>Scheduling Poll (FindTime) </a:t>
            </a:r>
            <a:r>
              <a:rPr lang="en-US"/>
              <a:t>Contd.</a:t>
            </a:r>
          </a:p>
        </p:txBody>
      </p:sp>
      <p:sp>
        <p:nvSpPr>
          <p:cNvPr id="3" name="Text Placeholder 2">
            <a:extLst>
              <a:ext uri="{FF2B5EF4-FFF2-40B4-BE49-F238E27FC236}">
                <a16:creationId xmlns:a16="http://schemas.microsoft.com/office/drawing/2014/main" id="{646A449A-DC67-DD79-C45F-E10426EA2009}"/>
              </a:ext>
            </a:extLst>
          </p:cNvPr>
          <p:cNvSpPr>
            <a:spLocks noGrp="1"/>
          </p:cNvSpPr>
          <p:nvPr>
            <p:ph type="body" sz="quarter" idx="13"/>
          </p:nvPr>
        </p:nvSpPr>
        <p:spPr>
          <a:xfrm>
            <a:off x="431801" y="1181100"/>
            <a:ext cx="5202084" cy="4275803"/>
          </a:xfrm>
        </p:spPr>
        <p:txBody>
          <a:bodyPr>
            <a:normAutofit lnSpcReduction="10000"/>
          </a:bodyPr>
          <a:lstStyle/>
          <a:p>
            <a:pPr marL="457200" indent="-457200">
              <a:buFont typeface="Arial" panose="020B0604020202020204" pitchFamily="34" charset="0"/>
              <a:buChar char="•"/>
            </a:pPr>
            <a:r>
              <a:rPr lang="en-US"/>
              <a:t>You can see a </a:t>
            </a:r>
            <a:r>
              <a:rPr lang="en-US" b="1"/>
              <a:t>preview</a:t>
            </a:r>
            <a:r>
              <a:rPr lang="en-US"/>
              <a:t> of people’s availability during a timeslot</a:t>
            </a:r>
          </a:p>
          <a:p>
            <a:pPr marL="457200" indent="-457200">
              <a:buFont typeface="Arial" panose="020B0604020202020204" pitchFamily="34" charset="0"/>
              <a:buChar char="•"/>
            </a:pPr>
            <a:r>
              <a:rPr lang="en-US"/>
              <a:t>By</a:t>
            </a:r>
            <a:r>
              <a:rPr lang="en-US" b="1"/>
              <a:t> hovering over people icon </a:t>
            </a:r>
            <a:r>
              <a:rPr lang="en-US"/>
              <a:t>to the right you can see the specific people that may or may not be available</a:t>
            </a:r>
          </a:p>
          <a:p>
            <a:pPr marL="457200" indent="-457200">
              <a:buFont typeface="Arial" panose="020B0604020202020204" pitchFamily="34" charset="0"/>
              <a:buChar char="•"/>
            </a:pPr>
            <a:r>
              <a:rPr lang="en-US"/>
              <a:t>Select </a:t>
            </a:r>
            <a:r>
              <a:rPr lang="en-US" b="1"/>
              <a:t>multiple time slots </a:t>
            </a:r>
            <a:r>
              <a:rPr lang="en-US"/>
              <a:t>from this to be included in the poll</a:t>
            </a:r>
          </a:p>
        </p:txBody>
      </p:sp>
      <p:pic>
        <p:nvPicPr>
          <p:cNvPr id="5" name="Picture 4">
            <a:extLst>
              <a:ext uri="{FF2B5EF4-FFF2-40B4-BE49-F238E27FC236}">
                <a16:creationId xmlns:a16="http://schemas.microsoft.com/office/drawing/2014/main" id="{BDFCFCF6-8065-91F1-9B71-1693E94CAA69}"/>
              </a:ext>
            </a:extLst>
          </p:cNvPr>
          <p:cNvPicPr>
            <a:picLocks noChangeAspect="1"/>
          </p:cNvPicPr>
          <p:nvPr/>
        </p:nvPicPr>
        <p:blipFill rotWithShape="1">
          <a:blip r:embed="rId3"/>
          <a:srcRect l="4686" r="2482"/>
          <a:stretch/>
        </p:blipFill>
        <p:spPr>
          <a:xfrm>
            <a:off x="6902244" y="1343305"/>
            <a:ext cx="2900517" cy="3459780"/>
          </a:xfrm>
          <a:prstGeom prst="rect">
            <a:avLst/>
          </a:prstGeom>
          <a:ln w="28575">
            <a:solidFill>
              <a:schemeClr val="accent2"/>
            </a:solidFill>
          </a:ln>
        </p:spPr>
      </p:pic>
    </p:spTree>
    <p:extLst>
      <p:ext uri="{BB962C8B-B14F-4D97-AF65-F5344CB8AC3E}">
        <p14:creationId xmlns:p14="http://schemas.microsoft.com/office/powerpoint/2010/main" val="284859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028817-730B-B3F2-C3D6-2D60EE1E9C9E}"/>
              </a:ext>
            </a:extLst>
          </p:cNvPr>
          <p:cNvPicPr>
            <a:picLocks noChangeAspect="1"/>
          </p:cNvPicPr>
          <p:nvPr/>
        </p:nvPicPr>
        <p:blipFill>
          <a:blip r:embed="rId2">
            <a:extLst>
              <a:ext uri="{28A0092B-C50C-407E-A947-70E740481C1C}">
                <a14:useLocalDpi xmlns:a14="http://schemas.microsoft.com/office/drawing/2010/main" val="0"/>
              </a:ext>
            </a:extLst>
          </a:blip>
          <a:srcRect l="12515" r="12515"/>
          <a:stretch/>
        </p:blipFill>
        <p:spPr>
          <a:xfrm>
            <a:off x="8544507" y="2690888"/>
            <a:ext cx="1912596" cy="1912596"/>
          </a:xfrm>
          <a:prstGeom prst="ellipse">
            <a:avLst/>
          </a:prstGeom>
          <a:ln w="76200">
            <a:solidFill>
              <a:srgbClr val="7A003C"/>
            </a:solidFill>
          </a:ln>
        </p:spPr>
      </p:pic>
      <p:pic>
        <p:nvPicPr>
          <p:cNvPr id="8" name="Picture 5">
            <a:extLst>
              <a:ext uri="{FF2B5EF4-FFF2-40B4-BE49-F238E27FC236}">
                <a16:creationId xmlns:a16="http://schemas.microsoft.com/office/drawing/2014/main" id="{9DC09FED-A288-CA1B-F82D-257A466B50A1}"/>
              </a:ext>
            </a:extLst>
          </p:cNvPr>
          <p:cNvPicPr>
            <a:picLocks noChangeAspect="1"/>
          </p:cNvPicPr>
          <p:nvPr/>
        </p:nvPicPr>
        <p:blipFill>
          <a:blip r:embed="rId3">
            <a:extLst>
              <a:ext uri="{28A0092B-C50C-407E-A947-70E740481C1C}">
                <a14:useLocalDpi xmlns:a14="http://schemas.microsoft.com/office/drawing/2010/main" val="0"/>
              </a:ext>
            </a:extLst>
          </a:blip>
          <a:srcRect l="12500" r="12500"/>
          <a:stretch/>
        </p:blipFill>
        <p:spPr>
          <a:xfrm rot="16200000">
            <a:off x="3487242" y="2690888"/>
            <a:ext cx="1912596" cy="1912596"/>
          </a:xfrm>
          <a:prstGeom prst="ellipse">
            <a:avLst/>
          </a:prstGeom>
          <a:ln w="76200">
            <a:solidFill>
              <a:srgbClr val="8BD3E6"/>
            </a:solidFill>
          </a:ln>
        </p:spPr>
      </p:pic>
      <p:pic>
        <p:nvPicPr>
          <p:cNvPr id="10" name="Picture 8">
            <a:extLst>
              <a:ext uri="{FF2B5EF4-FFF2-40B4-BE49-F238E27FC236}">
                <a16:creationId xmlns:a16="http://schemas.microsoft.com/office/drawing/2014/main" id="{84EC9ADE-8BDE-9AAC-0E6F-3EFE885AEE79}"/>
              </a:ext>
            </a:extLst>
          </p:cNvPr>
          <p:cNvPicPr>
            <a:picLocks noChangeAspect="1"/>
          </p:cNvPicPr>
          <p:nvPr/>
        </p:nvPicPr>
        <p:blipFill rotWithShape="1">
          <a:blip r:embed="rId4"/>
          <a:srcRect l="1632" r="1632"/>
          <a:stretch/>
        </p:blipFill>
        <p:spPr>
          <a:xfrm>
            <a:off x="5949041" y="337641"/>
            <a:ext cx="1912596" cy="1912596"/>
          </a:xfrm>
          <a:prstGeom prst="ellipse">
            <a:avLst/>
          </a:prstGeom>
          <a:ln w="76200">
            <a:solidFill>
              <a:srgbClr val="FDBF57"/>
            </a:solidFill>
          </a:ln>
        </p:spPr>
      </p:pic>
      <p:pic>
        <p:nvPicPr>
          <p:cNvPr id="11" name="Picture 10" descr="A person with glasses&#10;&#10;Description automatically generated with low confidence">
            <a:extLst>
              <a:ext uri="{FF2B5EF4-FFF2-40B4-BE49-F238E27FC236}">
                <a16:creationId xmlns:a16="http://schemas.microsoft.com/office/drawing/2014/main" id="{D3A66600-22B8-9019-8084-2159CB7EDE8D}"/>
              </a:ext>
            </a:extLst>
          </p:cNvPr>
          <p:cNvPicPr>
            <a:picLocks noChangeAspect="1"/>
          </p:cNvPicPr>
          <p:nvPr/>
        </p:nvPicPr>
        <p:blipFill>
          <a:blip r:embed="rId5"/>
          <a:stretch>
            <a:fillRect/>
          </a:stretch>
        </p:blipFill>
        <p:spPr>
          <a:xfrm>
            <a:off x="1160360" y="341136"/>
            <a:ext cx="1913561" cy="1909101"/>
          </a:xfrm>
          <a:prstGeom prst="ellipse">
            <a:avLst/>
          </a:prstGeom>
          <a:ln w="63500" cap="rnd">
            <a:solidFill>
              <a:schemeClr val="accent6"/>
            </a:solidFill>
          </a:ln>
          <a:effectLst/>
        </p:spPr>
      </p:pic>
      <p:sp>
        <p:nvSpPr>
          <p:cNvPr id="12" name="TextBox 11">
            <a:extLst>
              <a:ext uri="{FF2B5EF4-FFF2-40B4-BE49-F238E27FC236}">
                <a16:creationId xmlns:a16="http://schemas.microsoft.com/office/drawing/2014/main" id="{F0111866-3988-426F-C06F-1242C11AD92F}"/>
              </a:ext>
            </a:extLst>
          </p:cNvPr>
          <p:cNvSpPr txBox="1"/>
          <p:nvPr/>
        </p:nvSpPr>
        <p:spPr>
          <a:xfrm>
            <a:off x="5826088" y="2413889"/>
            <a:ext cx="2139769" cy="769441"/>
          </a:xfrm>
          <a:prstGeom prst="rect">
            <a:avLst/>
          </a:prstGeom>
          <a:noFill/>
        </p:spPr>
        <p:txBody>
          <a:bodyPr wrap="square" lIns="91440" tIns="45720" rIns="91440" bIns="45720" rtlCol="0" anchor="t">
            <a:spAutoFit/>
          </a:bodyPr>
          <a:lstStyle/>
          <a:p>
            <a:pPr algn="ctr"/>
            <a:r>
              <a:rPr lang="en-US" sz="1600" b="1">
                <a:ea typeface="Roboto"/>
                <a:cs typeface="Roboto"/>
              </a:rPr>
              <a:t>Chanel Morrison</a:t>
            </a:r>
          </a:p>
          <a:p>
            <a:pPr algn="ctr"/>
            <a:r>
              <a:rPr lang="en-US" sz="1400" i="1" err="1"/>
              <a:t>B.Sc</a:t>
            </a:r>
            <a:r>
              <a:rPr lang="en-US" sz="1400" i="1"/>
              <a:t> </a:t>
            </a:r>
            <a:r>
              <a:rPr lang="en-US" sz="1400" i="1" err="1"/>
              <a:t>Honours</a:t>
            </a:r>
            <a:r>
              <a:rPr lang="en-US" sz="1400" i="1"/>
              <a:t> Biology</a:t>
            </a:r>
            <a:endParaRPr lang="en-US" sz="1400" i="1">
              <a:ea typeface="Roboto"/>
              <a:cs typeface="Roboto"/>
            </a:endParaRPr>
          </a:p>
          <a:p>
            <a:pPr algn="ctr"/>
            <a:r>
              <a:rPr lang="en-US" sz="1400"/>
              <a:t>4</a:t>
            </a:r>
            <a:r>
              <a:rPr lang="en-US" sz="1400" baseline="30000"/>
              <a:t>th</a:t>
            </a:r>
            <a:r>
              <a:rPr lang="en-US" sz="1400"/>
              <a:t> year undergraduate</a:t>
            </a:r>
            <a:endParaRPr lang="en-CA" sz="1400">
              <a:ea typeface="Roboto"/>
              <a:cs typeface="Roboto"/>
            </a:endParaRPr>
          </a:p>
        </p:txBody>
      </p:sp>
      <p:sp>
        <p:nvSpPr>
          <p:cNvPr id="14" name="TextBox 13">
            <a:extLst>
              <a:ext uri="{FF2B5EF4-FFF2-40B4-BE49-F238E27FC236}">
                <a16:creationId xmlns:a16="http://schemas.microsoft.com/office/drawing/2014/main" id="{3BE63C84-6E74-AEF4-8FB3-571BEB74CF63}"/>
              </a:ext>
            </a:extLst>
          </p:cNvPr>
          <p:cNvSpPr txBox="1"/>
          <p:nvPr/>
        </p:nvSpPr>
        <p:spPr>
          <a:xfrm>
            <a:off x="571934" y="2413889"/>
            <a:ext cx="3090412" cy="553998"/>
          </a:xfrm>
          <a:prstGeom prst="rect">
            <a:avLst/>
          </a:prstGeom>
          <a:noFill/>
        </p:spPr>
        <p:txBody>
          <a:bodyPr wrap="square" lIns="91440" tIns="45720" rIns="91440" bIns="45720" rtlCol="0" anchor="t">
            <a:spAutoFit/>
          </a:bodyPr>
          <a:lstStyle/>
          <a:p>
            <a:pPr algn="ctr"/>
            <a:r>
              <a:rPr lang="en-US" sz="1600" b="1"/>
              <a:t>Christa Morrison</a:t>
            </a:r>
          </a:p>
          <a:p>
            <a:pPr algn="ctr"/>
            <a:r>
              <a:rPr lang="en-US" sz="1400"/>
              <a:t>Business Systems Specialist</a:t>
            </a:r>
          </a:p>
        </p:txBody>
      </p:sp>
      <p:sp>
        <p:nvSpPr>
          <p:cNvPr id="15" name="TextBox 14">
            <a:extLst>
              <a:ext uri="{FF2B5EF4-FFF2-40B4-BE49-F238E27FC236}">
                <a16:creationId xmlns:a16="http://schemas.microsoft.com/office/drawing/2014/main" id="{BE1EF211-C390-5FA7-BCBD-50C878117B0E}"/>
              </a:ext>
            </a:extLst>
          </p:cNvPr>
          <p:cNvSpPr txBox="1"/>
          <p:nvPr/>
        </p:nvSpPr>
        <p:spPr>
          <a:xfrm>
            <a:off x="2633238" y="4775171"/>
            <a:ext cx="3315803" cy="769441"/>
          </a:xfrm>
          <a:prstGeom prst="rect">
            <a:avLst/>
          </a:prstGeom>
          <a:noFill/>
        </p:spPr>
        <p:txBody>
          <a:bodyPr wrap="square" lIns="91440" tIns="45720" rIns="91440" bIns="45720" rtlCol="0" anchor="t">
            <a:spAutoFit/>
          </a:bodyPr>
          <a:lstStyle/>
          <a:p>
            <a:pPr algn="ctr"/>
            <a:r>
              <a:rPr lang="en-US" sz="1600" b="1"/>
              <a:t>Sobia Khan</a:t>
            </a:r>
          </a:p>
          <a:p>
            <a:pPr algn="ctr"/>
            <a:r>
              <a:rPr lang="en-US" sz="1400" i="1"/>
              <a:t>Systems and Technology</a:t>
            </a:r>
            <a:endParaRPr lang="en-CA" sz="1400"/>
          </a:p>
          <a:p>
            <a:pPr algn="ctr"/>
            <a:r>
              <a:rPr lang="en-US" sz="1400"/>
              <a:t>Masters in Engineering</a:t>
            </a:r>
            <a:endParaRPr lang="en-CA" sz="1400">
              <a:ea typeface="Roboto"/>
              <a:cs typeface="Roboto"/>
            </a:endParaRPr>
          </a:p>
        </p:txBody>
      </p:sp>
      <p:sp>
        <p:nvSpPr>
          <p:cNvPr id="16" name="TextBox 15">
            <a:extLst>
              <a:ext uri="{FF2B5EF4-FFF2-40B4-BE49-F238E27FC236}">
                <a16:creationId xmlns:a16="http://schemas.microsoft.com/office/drawing/2014/main" id="{4B8D0583-D494-3B40-4FB1-D83CD99BEDBA}"/>
              </a:ext>
            </a:extLst>
          </p:cNvPr>
          <p:cNvSpPr txBox="1"/>
          <p:nvPr/>
        </p:nvSpPr>
        <p:spPr>
          <a:xfrm>
            <a:off x="7861637" y="4775172"/>
            <a:ext cx="3090412" cy="769441"/>
          </a:xfrm>
          <a:prstGeom prst="rect">
            <a:avLst/>
          </a:prstGeom>
          <a:noFill/>
        </p:spPr>
        <p:txBody>
          <a:bodyPr wrap="square" lIns="91440" tIns="45720" rIns="91440" bIns="45720" rtlCol="0" anchor="t">
            <a:spAutoFit/>
          </a:bodyPr>
          <a:lstStyle/>
          <a:p>
            <a:pPr algn="ctr"/>
            <a:r>
              <a:rPr lang="en-US" sz="1600" b="1"/>
              <a:t>Paul Duan (</a:t>
            </a:r>
            <a:r>
              <a:rPr lang="en-US" sz="1600" b="1" err="1"/>
              <a:t>Xianzhao</a:t>
            </a:r>
            <a:r>
              <a:rPr lang="en-US" sz="1600" b="1"/>
              <a:t>)</a:t>
            </a:r>
            <a:endParaRPr lang="en-US" sz="1600" b="1">
              <a:ea typeface="Roboto"/>
              <a:cs typeface="Roboto"/>
            </a:endParaRPr>
          </a:p>
          <a:p>
            <a:pPr algn="ctr"/>
            <a:r>
              <a:rPr lang="en-CA" sz="1400" i="1"/>
              <a:t>Computer Science (Co-op)</a:t>
            </a:r>
            <a:endParaRPr lang="en-CA" sz="1400" i="1">
              <a:ea typeface="Roboto"/>
              <a:cs typeface="Roboto"/>
            </a:endParaRPr>
          </a:p>
          <a:p>
            <a:pPr algn="ctr"/>
            <a:r>
              <a:rPr lang="en-CA" sz="1400"/>
              <a:t>3</a:t>
            </a:r>
            <a:r>
              <a:rPr lang="en-CA" sz="1400" baseline="30000"/>
              <a:t>rd</a:t>
            </a:r>
            <a:r>
              <a:rPr lang="en-CA" sz="1400"/>
              <a:t> year undergraduate</a:t>
            </a:r>
            <a:endParaRPr lang="en-CA" sz="1400">
              <a:ea typeface="Roboto"/>
              <a:cs typeface="Roboto"/>
            </a:endParaRPr>
          </a:p>
        </p:txBody>
      </p:sp>
    </p:spTree>
    <p:extLst>
      <p:ext uri="{BB962C8B-B14F-4D97-AF65-F5344CB8AC3E}">
        <p14:creationId xmlns:p14="http://schemas.microsoft.com/office/powerpoint/2010/main" val="3273533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A76F-0E61-218F-49F9-10FB399E9CFC}"/>
              </a:ext>
            </a:extLst>
          </p:cNvPr>
          <p:cNvSpPr>
            <a:spLocks noGrp="1"/>
          </p:cNvSpPr>
          <p:nvPr>
            <p:ph type="title"/>
          </p:nvPr>
        </p:nvSpPr>
        <p:spPr/>
        <p:txBody>
          <a:bodyPr>
            <a:normAutofit/>
          </a:bodyPr>
          <a:lstStyle/>
          <a:p>
            <a:r>
              <a:rPr lang="en-US">
                <a:ea typeface="Roboto"/>
                <a:cs typeface="Roboto"/>
              </a:rPr>
              <a:t>Sending meeting time preferences</a:t>
            </a:r>
          </a:p>
        </p:txBody>
      </p:sp>
      <p:pic>
        <p:nvPicPr>
          <p:cNvPr id="6" name="Picture 5">
            <a:extLst>
              <a:ext uri="{FF2B5EF4-FFF2-40B4-BE49-F238E27FC236}">
                <a16:creationId xmlns:a16="http://schemas.microsoft.com/office/drawing/2014/main" id="{0823DD66-E26D-7535-7DEC-95785B55D8BD}"/>
              </a:ext>
            </a:extLst>
          </p:cNvPr>
          <p:cNvPicPr>
            <a:picLocks noChangeAspect="1"/>
          </p:cNvPicPr>
          <p:nvPr/>
        </p:nvPicPr>
        <p:blipFill>
          <a:blip r:embed="rId3"/>
          <a:stretch>
            <a:fillRect/>
          </a:stretch>
        </p:blipFill>
        <p:spPr>
          <a:xfrm>
            <a:off x="349203" y="1823127"/>
            <a:ext cx="3283078" cy="2705032"/>
          </a:xfrm>
          <a:prstGeom prst="rect">
            <a:avLst/>
          </a:prstGeom>
          <a:ln w="28575">
            <a:solidFill>
              <a:schemeClr val="accent2"/>
            </a:solidFill>
          </a:ln>
        </p:spPr>
      </p:pic>
      <p:pic>
        <p:nvPicPr>
          <p:cNvPr id="8" name="Picture 7">
            <a:extLst>
              <a:ext uri="{FF2B5EF4-FFF2-40B4-BE49-F238E27FC236}">
                <a16:creationId xmlns:a16="http://schemas.microsoft.com/office/drawing/2014/main" id="{B6744A0A-97C4-CF0D-4E0F-24F54CAF60E0}"/>
              </a:ext>
            </a:extLst>
          </p:cNvPr>
          <p:cNvPicPr>
            <a:picLocks noChangeAspect="1"/>
          </p:cNvPicPr>
          <p:nvPr/>
        </p:nvPicPr>
        <p:blipFill>
          <a:blip r:embed="rId4"/>
          <a:stretch>
            <a:fillRect/>
          </a:stretch>
        </p:blipFill>
        <p:spPr>
          <a:xfrm>
            <a:off x="3911523" y="1458339"/>
            <a:ext cx="3244533" cy="3673158"/>
          </a:xfrm>
          <a:prstGeom prst="rect">
            <a:avLst/>
          </a:prstGeom>
          <a:ln w="28575">
            <a:solidFill>
              <a:schemeClr val="accent2"/>
            </a:solidFill>
          </a:ln>
        </p:spPr>
      </p:pic>
      <p:pic>
        <p:nvPicPr>
          <p:cNvPr id="10" name="Picture 9">
            <a:extLst>
              <a:ext uri="{FF2B5EF4-FFF2-40B4-BE49-F238E27FC236}">
                <a16:creationId xmlns:a16="http://schemas.microsoft.com/office/drawing/2014/main" id="{980ECC32-0FEA-A582-337C-6E80052A2BF6}"/>
              </a:ext>
            </a:extLst>
          </p:cNvPr>
          <p:cNvPicPr>
            <a:picLocks noChangeAspect="1"/>
          </p:cNvPicPr>
          <p:nvPr/>
        </p:nvPicPr>
        <p:blipFill>
          <a:blip r:embed="rId5"/>
          <a:stretch>
            <a:fillRect/>
          </a:stretch>
        </p:blipFill>
        <p:spPr>
          <a:xfrm>
            <a:off x="7435298" y="2147591"/>
            <a:ext cx="4608716" cy="2294655"/>
          </a:xfrm>
          <a:prstGeom prst="rect">
            <a:avLst/>
          </a:prstGeom>
          <a:ln w="28575">
            <a:solidFill>
              <a:schemeClr val="accent2"/>
            </a:solidFill>
          </a:ln>
        </p:spPr>
      </p:pic>
    </p:spTree>
    <p:extLst>
      <p:ext uri="{BB962C8B-B14F-4D97-AF65-F5344CB8AC3E}">
        <p14:creationId xmlns:p14="http://schemas.microsoft.com/office/powerpoint/2010/main" val="362456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3198C-89D9-ED71-F906-DFEC13C0E08F}"/>
              </a:ext>
            </a:extLst>
          </p:cNvPr>
          <p:cNvSpPr>
            <a:spLocks noGrp="1"/>
          </p:cNvSpPr>
          <p:nvPr>
            <p:ph type="title"/>
          </p:nvPr>
        </p:nvSpPr>
        <p:spPr>
          <a:xfrm>
            <a:off x="464962" y="2925816"/>
            <a:ext cx="9448924" cy="1021021"/>
          </a:xfrm>
        </p:spPr>
        <p:txBody>
          <a:bodyPr/>
          <a:lstStyle/>
          <a:p>
            <a:r>
              <a:rPr lang="en-CA">
                <a:ea typeface="Roboto"/>
                <a:cs typeface="Roboto"/>
              </a:rPr>
              <a:t>Create a Poll in Outlook</a:t>
            </a:r>
          </a:p>
        </p:txBody>
      </p:sp>
      <p:sp>
        <p:nvSpPr>
          <p:cNvPr id="5" name="Text Placeholder 4">
            <a:extLst>
              <a:ext uri="{FF2B5EF4-FFF2-40B4-BE49-F238E27FC236}">
                <a16:creationId xmlns:a16="http://schemas.microsoft.com/office/drawing/2014/main" id="{F38B55D3-DABB-1E3B-4767-60AEC918F398}"/>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2203678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D351-F7FD-BD83-D581-3848DFCF51CA}"/>
              </a:ext>
            </a:extLst>
          </p:cNvPr>
          <p:cNvSpPr>
            <a:spLocks noGrp="1"/>
          </p:cNvSpPr>
          <p:nvPr>
            <p:ph type="title"/>
          </p:nvPr>
        </p:nvSpPr>
        <p:spPr/>
        <p:txBody>
          <a:bodyPr/>
          <a:lstStyle/>
          <a:p>
            <a:r>
              <a:rPr lang="en-US">
                <a:ea typeface="Roboto"/>
                <a:cs typeface="Roboto"/>
              </a:rPr>
              <a:t>Create a poll in Outlook</a:t>
            </a:r>
            <a:endParaRPr lang="en-US"/>
          </a:p>
        </p:txBody>
      </p:sp>
      <p:sp>
        <p:nvSpPr>
          <p:cNvPr id="3" name="Text Placeholder 2">
            <a:extLst>
              <a:ext uri="{FF2B5EF4-FFF2-40B4-BE49-F238E27FC236}">
                <a16:creationId xmlns:a16="http://schemas.microsoft.com/office/drawing/2014/main" id="{BA9704ED-BBC5-1454-42F8-7405D3EB6D57}"/>
              </a:ext>
            </a:extLst>
          </p:cNvPr>
          <p:cNvSpPr>
            <a:spLocks noGrp="1"/>
          </p:cNvSpPr>
          <p:nvPr>
            <p:ph type="body" sz="quarter" idx="13"/>
          </p:nvPr>
        </p:nvSpPr>
        <p:spPr>
          <a:xfrm>
            <a:off x="431800" y="1181100"/>
            <a:ext cx="4171715" cy="4642158"/>
          </a:xfrm>
        </p:spPr>
        <p:txBody>
          <a:bodyPr vert="horz" lIns="108000" tIns="45720" rIns="91440" bIns="45720" rtlCol="0" anchor="t">
            <a:normAutofit/>
          </a:bodyPr>
          <a:lstStyle/>
          <a:p>
            <a:pPr marL="514350" indent="-514350">
              <a:buAutoNum type="arabicPeriod"/>
            </a:pPr>
            <a:r>
              <a:rPr lang="en-US">
                <a:latin typeface="Roboto Condensed"/>
                <a:ea typeface="Roboto Condensed"/>
                <a:cs typeface="Roboto Condensed"/>
              </a:rPr>
              <a:t>Click on </a:t>
            </a:r>
            <a:r>
              <a:rPr lang="en-US" b="1">
                <a:latin typeface="Roboto Condensed"/>
                <a:ea typeface="Roboto Condensed"/>
                <a:cs typeface="Roboto Condensed"/>
              </a:rPr>
              <a:t>New email</a:t>
            </a:r>
            <a:endParaRPr lang="en-US">
              <a:cs typeface="Roboto Condensed" panose="02000000000000000000" pitchFamily="2" charset="0"/>
            </a:endParaRPr>
          </a:p>
          <a:p>
            <a:pPr marL="514350" indent="-514350">
              <a:buAutoNum type="arabicPeriod"/>
            </a:pPr>
            <a:r>
              <a:rPr lang="en-US">
                <a:latin typeface="Roboto Condensed"/>
                <a:ea typeface="Roboto Condensed"/>
                <a:cs typeface="Roboto Condensed"/>
              </a:rPr>
              <a:t>Click on Insert -&gt; Poll</a:t>
            </a:r>
            <a:endParaRPr lang="en-US"/>
          </a:p>
          <a:p>
            <a:pPr marL="514350" indent="-514350">
              <a:buAutoNum type="arabicPeriod"/>
            </a:pPr>
            <a:r>
              <a:rPr lang="en-US">
                <a:latin typeface="Roboto Condensed"/>
                <a:ea typeface="Roboto Condensed"/>
                <a:cs typeface="Roboto Condensed"/>
              </a:rPr>
              <a:t>Add your questions and click on </a:t>
            </a:r>
            <a:r>
              <a:rPr lang="en-US" b="1">
                <a:latin typeface="Roboto Condensed"/>
                <a:ea typeface="Roboto Condensed"/>
                <a:cs typeface="Roboto Condensed"/>
              </a:rPr>
              <a:t>Next</a:t>
            </a:r>
          </a:p>
          <a:p>
            <a:pPr marL="514350" indent="-514350">
              <a:buAutoNum type="arabicPeriod"/>
            </a:pPr>
            <a:endParaRPr lang="en-US" b="1">
              <a:cs typeface="Roboto Condensed" panose="02000000000000000000" pitchFamily="2" charset="0"/>
            </a:endParaRPr>
          </a:p>
        </p:txBody>
      </p:sp>
      <p:pic>
        <p:nvPicPr>
          <p:cNvPr id="4" name="Picture 3" descr="A screenshot of a computer&#10;&#10;Description automatically generated">
            <a:extLst>
              <a:ext uri="{FF2B5EF4-FFF2-40B4-BE49-F238E27FC236}">
                <a16:creationId xmlns:a16="http://schemas.microsoft.com/office/drawing/2014/main" id="{62C50CBF-2439-E07E-D614-AE0F5C12FFE8}"/>
              </a:ext>
            </a:extLst>
          </p:cNvPr>
          <p:cNvPicPr>
            <a:picLocks noChangeAspect="1"/>
          </p:cNvPicPr>
          <p:nvPr/>
        </p:nvPicPr>
        <p:blipFill>
          <a:blip r:embed="rId3"/>
          <a:stretch>
            <a:fillRect/>
          </a:stretch>
        </p:blipFill>
        <p:spPr>
          <a:xfrm>
            <a:off x="7396104" y="1074638"/>
            <a:ext cx="2743200" cy="6823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screenshot of a computer&#10;&#10;Description automatically generated">
            <a:extLst>
              <a:ext uri="{FF2B5EF4-FFF2-40B4-BE49-F238E27FC236}">
                <a16:creationId xmlns:a16="http://schemas.microsoft.com/office/drawing/2014/main" id="{B92B827B-6B6B-07F4-495A-301181E3BFFF}"/>
              </a:ext>
            </a:extLst>
          </p:cNvPr>
          <p:cNvPicPr>
            <a:picLocks noChangeAspect="1"/>
          </p:cNvPicPr>
          <p:nvPr/>
        </p:nvPicPr>
        <p:blipFill>
          <a:blip r:embed="rId4"/>
          <a:stretch>
            <a:fillRect/>
          </a:stretch>
        </p:blipFill>
        <p:spPr>
          <a:xfrm>
            <a:off x="7537214" y="2223210"/>
            <a:ext cx="2460978" cy="32676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4AFF90EA-F534-0DF0-3B31-47A1FDD14E3B}"/>
              </a:ext>
            </a:extLst>
          </p:cNvPr>
          <p:cNvSpPr/>
          <p:nvPr/>
        </p:nvSpPr>
        <p:spPr>
          <a:xfrm>
            <a:off x="8442208" y="1372541"/>
            <a:ext cx="566326" cy="331142"/>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Arrow: Curved Right 7">
            <a:extLst>
              <a:ext uri="{FF2B5EF4-FFF2-40B4-BE49-F238E27FC236}">
                <a16:creationId xmlns:a16="http://schemas.microsoft.com/office/drawing/2014/main" id="{F4346871-B466-F0EB-F3B0-7FE1ADF36EED}"/>
              </a:ext>
            </a:extLst>
          </p:cNvPr>
          <p:cNvSpPr/>
          <p:nvPr/>
        </p:nvSpPr>
        <p:spPr>
          <a:xfrm>
            <a:off x="6362300" y="1759651"/>
            <a:ext cx="731520" cy="1216152"/>
          </a:xfrm>
          <a:prstGeom prst="curved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55ED00E7-68EF-E43A-D720-4E68D3E89400}"/>
              </a:ext>
            </a:extLst>
          </p:cNvPr>
          <p:cNvSpPr/>
          <p:nvPr/>
        </p:nvSpPr>
        <p:spPr>
          <a:xfrm>
            <a:off x="7740180" y="5186068"/>
            <a:ext cx="528697" cy="312327"/>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730003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D26D7-1F68-F44A-769F-F5E2DC9B01B3}"/>
              </a:ext>
            </a:extLst>
          </p:cNvPr>
          <p:cNvSpPr>
            <a:spLocks noGrp="1"/>
          </p:cNvSpPr>
          <p:nvPr>
            <p:ph type="title"/>
          </p:nvPr>
        </p:nvSpPr>
        <p:spPr/>
        <p:txBody>
          <a:bodyPr/>
          <a:lstStyle/>
          <a:p>
            <a:r>
              <a:rPr lang="en-US">
                <a:ea typeface="Roboto"/>
                <a:cs typeface="Roboto"/>
              </a:rPr>
              <a:t>Create a poll in outlook</a:t>
            </a:r>
            <a:endParaRPr lang="en-US"/>
          </a:p>
        </p:txBody>
      </p:sp>
      <p:sp>
        <p:nvSpPr>
          <p:cNvPr id="3" name="Text Placeholder 2">
            <a:extLst>
              <a:ext uri="{FF2B5EF4-FFF2-40B4-BE49-F238E27FC236}">
                <a16:creationId xmlns:a16="http://schemas.microsoft.com/office/drawing/2014/main" id="{F54CC59D-34C4-85B8-4E21-E1B1906617AF}"/>
              </a:ext>
            </a:extLst>
          </p:cNvPr>
          <p:cNvSpPr>
            <a:spLocks noGrp="1"/>
          </p:cNvSpPr>
          <p:nvPr>
            <p:ph type="body" sz="quarter" idx="13"/>
          </p:nvPr>
        </p:nvSpPr>
        <p:spPr/>
        <p:txBody>
          <a:bodyPr vert="horz" lIns="108000" tIns="45720" rIns="91440" bIns="45720" rtlCol="0" anchor="t">
            <a:normAutofit fontScale="92500" lnSpcReduction="20000"/>
          </a:bodyPr>
          <a:lstStyle/>
          <a:p>
            <a:r>
              <a:rPr lang="en-US">
                <a:solidFill>
                  <a:schemeClr val="tx1"/>
                </a:solidFill>
                <a:latin typeface="roboto condensed"/>
                <a:ea typeface="roboto condensed"/>
                <a:cs typeface="roboto condensed"/>
              </a:rPr>
              <a:t>4.    </a:t>
            </a:r>
            <a:r>
              <a:rPr lang="en-US">
                <a:latin typeface="roboto condensed"/>
                <a:ea typeface="roboto condensed"/>
                <a:cs typeface="roboto condensed"/>
              </a:rPr>
              <a:t>Click on </a:t>
            </a:r>
            <a:r>
              <a:rPr lang="en-US" b="1">
                <a:latin typeface="roboto condensed"/>
                <a:ea typeface="roboto condensed"/>
                <a:cs typeface="roboto condensed"/>
              </a:rPr>
              <a:t>Add to Email</a:t>
            </a:r>
            <a:endParaRPr lang="en-US">
              <a:latin typeface="roboto condensed"/>
              <a:ea typeface="roboto condensed"/>
              <a:cs typeface="roboto condensed"/>
            </a:endParaRPr>
          </a:p>
          <a:p>
            <a:r>
              <a:rPr lang="en-US">
                <a:latin typeface="roboto condensed"/>
                <a:ea typeface="roboto condensed"/>
                <a:cs typeface="roboto condensed"/>
              </a:rPr>
              <a:t>5.    Click on </a:t>
            </a:r>
            <a:r>
              <a:rPr lang="en-US" b="1">
                <a:latin typeface="roboto condensed"/>
                <a:ea typeface="roboto condensed"/>
                <a:cs typeface="roboto condensed"/>
              </a:rPr>
              <a:t>Send</a:t>
            </a:r>
            <a:endParaRPr lang="en-US">
              <a:cs typeface="Roboto Condensed" panose="02000000000000000000" pitchFamily="2" charset="0"/>
            </a:endParaRPr>
          </a:p>
        </p:txBody>
      </p:sp>
      <p:pic>
        <p:nvPicPr>
          <p:cNvPr id="5" name="Picture 4" descr="A screenshot of a computer&#10;&#10;Description automatically generated">
            <a:extLst>
              <a:ext uri="{FF2B5EF4-FFF2-40B4-BE49-F238E27FC236}">
                <a16:creationId xmlns:a16="http://schemas.microsoft.com/office/drawing/2014/main" id="{0AAD9419-E3C7-6CF1-F7C3-8868B0463013}"/>
              </a:ext>
            </a:extLst>
          </p:cNvPr>
          <p:cNvPicPr>
            <a:picLocks noChangeAspect="1"/>
          </p:cNvPicPr>
          <p:nvPr/>
        </p:nvPicPr>
        <p:blipFill>
          <a:blip r:embed="rId3"/>
          <a:stretch>
            <a:fillRect/>
          </a:stretch>
        </p:blipFill>
        <p:spPr>
          <a:xfrm>
            <a:off x="6060251" y="2271612"/>
            <a:ext cx="5668904" cy="24935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screenshot of a computer screen&#10;&#10;Description automatically generated">
            <a:extLst>
              <a:ext uri="{FF2B5EF4-FFF2-40B4-BE49-F238E27FC236}">
                <a16:creationId xmlns:a16="http://schemas.microsoft.com/office/drawing/2014/main" id="{31D98322-F108-F353-A8A7-454D7254C3DD}"/>
              </a:ext>
            </a:extLst>
          </p:cNvPr>
          <p:cNvPicPr>
            <a:picLocks noChangeAspect="1"/>
          </p:cNvPicPr>
          <p:nvPr/>
        </p:nvPicPr>
        <p:blipFill>
          <a:blip r:embed="rId4"/>
          <a:stretch>
            <a:fillRect/>
          </a:stretch>
        </p:blipFill>
        <p:spPr>
          <a:xfrm>
            <a:off x="745066" y="2145120"/>
            <a:ext cx="3119496" cy="35273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Rectangle 7">
            <a:extLst>
              <a:ext uri="{FF2B5EF4-FFF2-40B4-BE49-F238E27FC236}">
                <a16:creationId xmlns:a16="http://schemas.microsoft.com/office/drawing/2014/main" id="{0CF7717D-2F7D-84EF-AB89-8774ADC9BFDF}"/>
              </a:ext>
            </a:extLst>
          </p:cNvPr>
          <p:cNvSpPr/>
          <p:nvPr/>
        </p:nvSpPr>
        <p:spPr>
          <a:xfrm>
            <a:off x="985661" y="5280142"/>
            <a:ext cx="1149585" cy="312327"/>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73E7D87-CCA4-DE9F-9B7D-A5853E60BDB9}"/>
              </a:ext>
            </a:extLst>
          </p:cNvPr>
          <p:cNvSpPr txBox="1"/>
          <p:nvPr/>
        </p:nvSpPr>
        <p:spPr>
          <a:xfrm>
            <a:off x="6633240" y="5085511"/>
            <a:ext cx="60042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a:solidFill>
                  <a:schemeClr val="bg2">
                    <a:lumMod val="10000"/>
                  </a:schemeClr>
                </a:solidFill>
                <a:latin typeface="Roboto Condensed"/>
                <a:ea typeface="Roboto Condensed"/>
                <a:cs typeface="Roboto Condensed"/>
              </a:rPr>
              <a:t>This is how the email will look after sending</a:t>
            </a:r>
            <a:endParaRPr lang="en-US" sz="2000">
              <a:solidFill>
                <a:schemeClr val="bg2">
                  <a:lumMod val="10000"/>
                </a:schemeClr>
              </a:solidFill>
              <a:latin typeface="Roboto Condensed" panose="02000000000000000000" pitchFamily="2" charset="0"/>
              <a:ea typeface="Roboto Condensed" panose="02000000000000000000" pitchFamily="2" charset="0"/>
              <a:cs typeface="Roboto Condensed"/>
            </a:endParaRPr>
          </a:p>
        </p:txBody>
      </p:sp>
      <p:pic>
        <p:nvPicPr>
          <p:cNvPr id="10" name="Picture 9" descr="A card with a arrow and text&#10;&#10;Description automatically generated">
            <a:extLst>
              <a:ext uri="{FF2B5EF4-FFF2-40B4-BE49-F238E27FC236}">
                <a16:creationId xmlns:a16="http://schemas.microsoft.com/office/drawing/2014/main" id="{33BAD077-5B6A-B69B-ED42-E48EFFBA5AFA}"/>
              </a:ext>
            </a:extLst>
          </p:cNvPr>
          <p:cNvPicPr>
            <a:picLocks noChangeAspect="1"/>
          </p:cNvPicPr>
          <p:nvPr/>
        </p:nvPicPr>
        <p:blipFill>
          <a:blip r:embed="rId5"/>
          <a:stretch>
            <a:fillRect/>
          </a:stretch>
        </p:blipFill>
        <p:spPr>
          <a:xfrm>
            <a:off x="4481454" y="2998493"/>
            <a:ext cx="952500" cy="1162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Arrow: Right 10">
            <a:extLst>
              <a:ext uri="{FF2B5EF4-FFF2-40B4-BE49-F238E27FC236}">
                <a16:creationId xmlns:a16="http://schemas.microsoft.com/office/drawing/2014/main" id="{62D38592-BF43-3CEE-1AC9-FD7DB3585986}"/>
              </a:ext>
            </a:extLst>
          </p:cNvPr>
          <p:cNvSpPr/>
          <p:nvPr/>
        </p:nvSpPr>
        <p:spPr>
          <a:xfrm>
            <a:off x="4188042" y="4449040"/>
            <a:ext cx="1683962" cy="21181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27650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3198C-89D9-ED71-F906-DFEC13C0E08F}"/>
              </a:ext>
            </a:extLst>
          </p:cNvPr>
          <p:cNvSpPr>
            <a:spLocks noGrp="1"/>
          </p:cNvSpPr>
          <p:nvPr>
            <p:ph type="title"/>
          </p:nvPr>
        </p:nvSpPr>
        <p:spPr>
          <a:xfrm>
            <a:off x="464962" y="2925816"/>
            <a:ext cx="9448924" cy="1021021"/>
          </a:xfrm>
        </p:spPr>
        <p:txBody>
          <a:bodyPr/>
          <a:lstStyle/>
          <a:p>
            <a:r>
              <a:rPr lang="en-CA">
                <a:ea typeface="Roboto"/>
                <a:cs typeface="Roboto"/>
              </a:rPr>
              <a:t>Scheduling Assistant</a:t>
            </a:r>
          </a:p>
        </p:txBody>
      </p:sp>
      <p:sp>
        <p:nvSpPr>
          <p:cNvPr id="5" name="Text Placeholder 4">
            <a:extLst>
              <a:ext uri="{FF2B5EF4-FFF2-40B4-BE49-F238E27FC236}">
                <a16:creationId xmlns:a16="http://schemas.microsoft.com/office/drawing/2014/main" id="{F38B55D3-DABB-1E3B-4767-60AEC918F398}"/>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36379554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0FB72-A166-4105-4D11-626A6D235CF4}"/>
              </a:ext>
            </a:extLst>
          </p:cNvPr>
          <p:cNvSpPr>
            <a:spLocks noGrp="1"/>
          </p:cNvSpPr>
          <p:nvPr>
            <p:ph type="title"/>
          </p:nvPr>
        </p:nvSpPr>
        <p:spPr/>
        <p:txBody>
          <a:bodyPr>
            <a:normAutofit/>
          </a:bodyPr>
          <a:lstStyle/>
          <a:p>
            <a:r>
              <a:rPr lang="en-US"/>
              <a:t>Scheduling assistant</a:t>
            </a:r>
          </a:p>
        </p:txBody>
      </p:sp>
      <p:sp>
        <p:nvSpPr>
          <p:cNvPr id="3" name="Text Placeholder 2">
            <a:extLst>
              <a:ext uri="{FF2B5EF4-FFF2-40B4-BE49-F238E27FC236}">
                <a16:creationId xmlns:a16="http://schemas.microsoft.com/office/drawing/2014/main" id="{FB84A5D8-B2E8-3B93-1B80-4C1F586701ED}"/>
              </a:ext>
            </a:extLst>
          </p:cNvPr>
          <p:cNvSpPr>
            <a:spLocks noGrp="1"/>
          </p:cNvSpPr>
          <p:nvPr>
            <p:ph type="body" sz="quarter" idx="13"/>
          </p:nvPr>
        </p:nvSpPr>
        <p:spPr>
          <a:xfrm>
            <a:off x="431800" y="1181100"/>
            <a:ext cx="4956541" cy="4363490"/>
          </a:xfrm>
        </p:spPr>
        <p:txBody>
          <a:bodyPr vert="horz" lIns="108000" tIns="45720" rIns="91440" bIns="45720" rtlCol="0" anchor="t">
            <a:normAutofit/>
          </a:bodyPr>
          <a:lstStyle/>
          <a:p>
            <a:pPr marL="514350" indent="-514350">
              <a:buAutoNum type="arabicPeriod"/>
            </a:pPr>
            <a:r>
              <a:rPr lang="en-US">
                <a:latin typeface="Roboto Condensed"/>
                <a:ea typeface="Roboto Condensed"/>
                <a:cs typeface="Roboto Condensed"/>
              </a:rPr>
              <a:t>Open your </a:t>
            </a:r>
            <a:r>
              <a:rPr lang="en-US" b="1">
                <a:latin typeface="Roboto Condensed"/>
                <a:ea typeface="Roboto Condensed"/>
                <a:cs typeface="Roboto Condensed"/>
              </a:rPr>
              <a:t>Calendar,</a:t>
            </a:r>
            <a:r>
              <a:rPr lang="en-US">
                <a:latin typeface="Roboto Condensed"/>
                <a:ea typeface="Roboto Condensed"/>
                <a:cs typeface="Roboto Condensed"/>
              </a:rPr>
              <a:t> then select </a:t>
            </a:r>
            <a:r>
              <a:rPr lang="en-US" b="1">
                <a:latin typeface="Roboto Condensed"/>
                <a:ea typeface="Roboto Condensed"/>
                <a:cs typeface="Roboto Condensed"/>
              </a:rPr>
              <a:t>New Event</a:t>
            </a:r>
            <a:br>
              <a:rPr lang="en-US" b="1">
                <a:latin typeface="Roboto Condensed"/>
                <a:ea typeface="Roboto Condensed"/>
                <a:cs typeface="Roboto Condensed"/>
              </a:rPr>
            </a:br>
            <a:endParaRPr lang="en-US" b="1">
              <a:latin typeface="Roboto Condensed"/>
              <a:ea typeface="Roboto Condensed"/>
              <a:cs typeface="Roboto Condensed"/>
            </a:endParaRPr>
          </a:p>
          <a:p>
            <a:pPr marL="514350" indent="-514350">
              <a:buAutoNum type="arabicPeriod"/>
            </a:pPr>
            <a:r>
              <a:rPr lang="en-US">
                <a:latin typeface="Roboto Condensed"/>
                <a:ea typeface="Roboto Condensed"/>
                <a:cs typeface="Roboto Condensed"/>
              </a:rPr>
              <a:t>Enter in your desired </a:t>
            </a:r>
            <a:r>
              <a:rPr lang="en-US" b="1">
                <a:latin typeface="Roboto Condensed"/>
                <a:ea typeface="Roboto Condensed"/>
                <a:cs typeface="Roboto Condensed"/>
              </a:rPr>
              <a:t>meeting information (name, attendees, date)</a:t>
            </a:r>
            <a:br>
              <a:rPr lang="en-US" b="1">
                <a:latin typeface="Roboto Condensed"/>
                <a:ea typeface="Roboto Condensed"/>
                <a:cs typeface="Roboto Condensed"/>
              </a:rPr>
            </a:br>
            <a:endParaRPr lang="en-US" b="1">
              <a:cs typeface="Roboto Condensed"/>
            </a:endParaRPr>
          </a:p>
          <a:p>
            <a:pPr marL="514350" indent="-514350">
              <a:buAutoNum type="arabicPeriod"/>
            </a:pPr>
            <a:r>
              <a:rPr lang="en-US">
                <a:latin typeface="Roboto Condensed"/>
                <a:ea typeface="Roboto Condensed"/>
                <a:cs typeface="Roboto Condensed"/>
              </a:rPr>
              <a:t>Select </a:t>
            </a:r>
            <a:r>
              <a:rPr lang="en-US" b="1">
                <a:latin typeface="Roboto Condensed"/>
                <a:ea typeface="Roboto Condensed"/>
                <a:cs typeface="Roboto Condensed"/>
              </a:rPr>
              <a:t>Scheduling Assistant</a:t>
            </a:r>
            <a:endParaRPr lang="en-US" b="1">
              <a:cs typeface="Roboto Condensed"/>
            </a:endParaRPr>
          </a:p>
          <a:p>
            <a:pPr marL="514350" indent="-514350">
              <a:buAutoNum type="arabicPeriod"/>
            </a:pPr>
            <a:endParaRPr lang="en-US" b="1">
              <a:cs typeface="Roboto Condensed"/>
            </a:endParaRPr>
          </a:p>
        </p:txBody>
      </p:sp>
      <p:pic>
        <p:nvPicPr>
          <p:cNvPr id="4" name="Picture 4" descr="A screenshot of a email&#10;&#10;Description automatically generated">
            <a:extLst>
              <a:ext uri="{FF2B5EF4-FFF2-40B4-BE49-F238E27FC236}">
                <a16:creationId xmlns:a16="http://schemas.microsoft.com/office/drawing/2014/main" id="{22FB1867-B3E6-8D8F-24A3-43EEBD5B9F07}"/>
              </a:ext>
            </a:extLst>
          </p:cNvPr>
          <p:cNvPicPr>
            <a:picLocks noChangeAspect="1"/>
          </p:cNvPicPr>
          <p:nvPr/>
        </p:nvPicPr>
        <p:blipFill>
          <a:blip r:embed="rId3"/>
          <a:stretch>
            <a:fillRect/>
          </a:stretch>
        </p:blipFill>
        <p:spPr>
          <a:xfrm>
            <a:off x="6235908" y="3179198"/>
            <a:ext cx="4548265" cy="22359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descr="A screenshot of a calendar&#10;&#10;Description automatically generated">
            <a:extLst>
              <a:ext uri="{FF2B5EF4-FFF2-40B4-BE49-F238E27FC236}">
                <a16:creationId xmlns:a16="http://schemas.microsoft.com/office/drawing/2014/main" id="{CF2F4238-B211-FEB9-EA2F-683EF175FBC8}"/>
              </a:ext>
            </a:extLst>
          </p:cNvPr>
          <p:cNvPicPr>
            <a:picLocks noChangeAspect="1"/>
          </p:cNvPicPr>
          <p:nvPr/>
        </p:nvPicPr>
        <p:blipFill>
          <a:blip r:embed="rId4"/>
          <a:stretch>
            <a:fillRect/>
          </a:stretch>
        </p:blipFill>
        <p:spPr>
          <a:xfrm>
            <a:off x="5711252" y="1138860"/>
            <a:ext cx="3080478" cy="1494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DD6F3D08-CF90-AE84-2BF0-139B66AB64F4}"/>
              </a:ext>
            </a:extLst>
          </p:cNvPr>
          <p:cNvSpPr/>
          <p:nvPr/>
        </p:nvSpPr>
        <p:spPr>
          <a:xfrm>
            <a:off x="6499022" y="1192222"/>
            <a:ext cx="1493000" cy="522549"/>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t> </a:t>
            </a:r>
          </a:p>
        </p:txBody>
      </p:sp>
      <p:sp>
        <p:nvSpPr>
          <p:cNvPr id="8" name="Rectangle 7">
            <a:extLst>
              <a:ext uri="{FF2B5EF4-FFF2-40B4-BE49-F238E27FC236}">
                <a16:creationId xmlns:a16="http://schemas.microsoft.com/office/drawing/2014/main" id="{DD6F3D08-CF90-AE84-2BF0-139B66AB64F4}"/>
              </a:ext>
            </a:extLst>
          </p:cNvPr>
          <p:cNvSpPr/>
          <p:nvPr/>
        </p:nvSpPr>
        <p:spPr>
          <a:xfrm>
            <a:off x="9065307" y="3183885"/>
            <a:ext cx="1343098" cy="34766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t> </a:t>
            </a:r>
          </a:p>
        </p:txBody>
      </p:sp>
    </p:spTree>
    <p:extLst>
      <p:ext uri="{BB962C8B-B14F-4D97-AF65-F5344CB8AC3E}">
        <p14:creationId xmlns:p14="http://schemas.microsoft.com/office/powerpoint/2010/main" val="36472458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128F1A-CAC7-D615-3A1A-EC3721E4CA68}"/>
              </a:ext>
            </a:extLst>
          </p:cNvPr>
          <p:cNvPicPr>
            <a:picLocks noChangeAspect="1"/>
          </p:cNvPicPr>
          <p:nvPr/>
        </p:nvPicPr>
        <p:blipFill>
          <a:blip r:embed="rId3"/>
          <a:stretch>
            <a:fillRect/>
          </a:stretch>
        </p:blipFill>
        <p:spPr>
          <a:xfrm>
            <a:off x="5576999" y="1992505"/>
            <a:ext cx="5250635" cy="2872989"/>
          </a:xfrm>
          <a:prstGeom prst="rect">
            <a:avLst/>
          </a:prstGeom>
          <a:effectLst>
            <a:outerShdw blurRad="63500" sx="102000" sy="102000" algn="ctr" rotWithShape="0">
              <a:prstClr val="black">
                <a:alpha val="40000"/>
              </a:prstClr>
            </a:outerShdw>
          </a:effectLst>
        </p:spPr>
      </p:pic>
      <p:sp>
        <p:nvSpPr>
          <p:cNvPr id="2" name="Title 1">
            <a:extLst>
              <a:ext uri="{FF2B5EF4-FFF2-40B4-BE49-F238E27FC236}">
                <a16:creationId xmlns:a16="http://schemas.microsoft.com/office/drawing/2014/main" id="{BD30FB72-A166-4105-4D11-626A6D235CF4}"/>
              </a:ext>
            </a:extLst>
          </p:cNvPr>
          <p:cNvSpPr>
            <a:spLocks noGrp="1"/>
          </p:cNvSpPr>
          <p:nvPr>
            <p:ph type="title"/>
          </p:nvPr>
        </p:nvSpPr>
        <p:spPr/>
        <p:txBody>
          <a:bodyPr>
            <a:normAutofit/>
          </a:bodyPr>
          <a:lstStyle/>
          <a:p>
            <a:r>
              <a:rPr lang="en-US"/>
              <a:t>Scheduling assistant</a:t>
            </a:r>
          </a:p>
        </p:txBody>
      </p:sp>
      <p:sp>
        <p:nvSpPr>
          <p:cNvPr id="3" name="Text Placeholder 2">
            <a:extLst>
              <a:ext uri="{FF2B5EF4-FFF2-40B4-BE49-F238E27FC236}">
                <a16:creationId xmlns:a16="http://schemas.microsoft.com/office/drawing/2014/main" id="{FB84A5D8-B2E8-3B93-1B80-4C1F586701ED}"/>
              </a:ext>
            </a:extLst>
          </p:cNvPr>
          <p:cNvSpPr>
            <a:spLocks noGrp="1"/>
          </p:cNvSpPr>
          <p:nvPr>
            <p:ph type="body" sz="quarter" idx="13"/>
          </p:nvPr>
        </p:nvSpPr>
        <p:spPr>
          <a:xfrm>
            <a:off x="431800" y="1181100"/>
            <a:ext cx="4494161" cy="4363490"/>
          </a:xfrm>
        </p:spPr>
        <p:txBody>
          <a:bodyPr vert="horz" lIns="108000" tIns="45720" rIns="91440" bIns="45720" rtlCol="0" anchor="t">
            <a:normAutofit/>
          </a:bodyPr>
          <a:lstStyle/>
          <a:p>
            <a:r>
              <a:rPr lang="en-US">
                <a:solidFill>
                  <a:schemeClr val="accent1"/>
                </a:solidFill>
                <a:latin typeface="Roboto Condensed"/>
                <a:ea typeface="Roboto Condensed"/>
                <a:cs typeface="Roboto Condensed"/>
              </a:rPr>
              <a:t>4. </a:t>
            </a:r>
            <a:r>
              <a:rPr lang="en-US">
                <a:solidFill>
                  <a:srgbClr val="000000"/>
                </a:solidFill>
                <a:latin typeface="Roboto Condensed"/>
                <a:ea typeface="Roboto Condensed"/>
                <a:cs typeface="Roboto Condensed"/>
              </a:rPr>
              <a:t>By moving the </a:t>
            </a:r>
            <a:r>
              <a:rPr lang="en-US" b="1">
                <a:solidFill>
                  <a:srgbClr val="000000"/>
                </a:solidFill>
                <a:latin typeface="Roboto Condensed"/>
                <a:ea typeface="Roboto Condensed"/>
                <a:cs typeface="Roboto Condensed"/>
              </a:rPr>
              <a:t>vertical bar,</a:t>
            </a:r>
            <a:r>
              <a:rPr lang="en-US">
                <a:solidFill>
                  <a:srgbClr val="000000"/>
                </a:solidFill>
                <a:latin typeface="Roboto Condensed"/>
                <a:ea typeface="Roboto Condensed"/>
                <a:cs typeface="Roboto Condensed"/>
              </a:rPr>
              <a:t> </a:t>
            </a:r>
            <a:br>
              <a:rPr lang="en-US">
                <a:solidFill>
                  <a:srgbClr val="000000"/>
                </a:solidFill>
                <a:latin typeface="Roboto Condensed"/>
                <a:ea typeface="Roboto Condensed"/>
                <a:cs typeface="Roboto Condensed"/>
              </a:rPr>
            </a:br>
            <a:r>
              <a:rPr lang="en-US">
                <a:solidFill>
                  <a:srgbClr val="000000"/>
                </a:solidFill>
                <a:latin typeface="Roboto Condensed"/>
                <a:ea typeface="Roboto Condensed"/>
                <a:cs typeface="Roboto Condensed"/>
              </a:rPr>
              <a:t>    find a time when all attendees are available</a:t>
            </a:r>
          </a:p>
          <a:p>
            <a:endParaRPr lang="en-US">
              <a:solidFill>
                <a:srgbClr val="000000"/>
              </a:solidFill>
              <a:latin typeface="Roboto Condensed"/>
              <a:ea typeface="Roboto Condensed"/>
              <a:cs typeface="Roboto Condensed"/>
            </a:endParaRPr>
          </a:p>
          <a:p>
            <a:r>
              <a:rPr lang="en-US">
                <a:solidFill>
                  <a:schemeClr val="accent1"/>
                </a:solidFill>
                <a:latin typeface="Roboto Condensed"/>
                <a:ea typeface="Roboto Condensed"/>
                <a:cs typeface="Roboto Condensed"/>
              </a:rPr>
              <a:t>5.</a:t>
            </a:r>
            <a:r>
              <a:rPr lang="en-US">
                <a:solidFill>
                  <a:srgbClr val="000000"/>
                </a:solidFill>
                <a:latin typeface="Roboto Condensed"/>
                <a:ea typeface="Roboto Condensed"/>
                <a:cs typeface="Roboto Condensed"/>
              </a:rPr>
              <a:t> Select </a:t>
            </a:r>
            <a:r>
              <a:rPr lang="en-US" b="1">
                <a:solidFill>
                  <a:srgbClr val="000000"/>
                </a:solidFill>
                <a:latin typeface="Roboto Condensed"/>
                <a:ea typeface="Roboto Condensed"/>
                <a:cs typeface="Roboto Condensed"/>
              </a:rPr>
              <a:t>Done</a:t>
            </a:r>
            <a:endParaRPr lang="en-US" b="1">
              <a:solidFill>
                <a:srgbClr val="000000"/>
              </a:solidFill>
              <a:cs typeface="Roboto Condensed"/>
            </a:endParaRPr>
          </a:p>
          <a:p>
            <a:pPr marL="514350" indent="-514350">
              <a:buAutoNum type="arabicPeriod"/>
            </a:pPr>
            <a:endParaRPr lang="en-US" b="1">
              <a:cs typeface="Roboto Condensed"/>
            </a:endParaRPr>
          </a:p>
        </p:txBody>
      </p:sp>
      <p:sp>
        <p:nvSpPr>
          <p:cNvPr id="7" name="Rectangle 6">
            <a:extLst>
              <a:ext uri="{FF2B5EF4-FFF2-40B4-BE49-F238E27FC236}">
                <a16:creationId xmlns:a16="http://schemas.microsoft.com/office/drawing/2014/main" id="{571B543A-B8AD-3F34-DCD5-AB4D87E0641B}"/>
              </a:ext>
            </a:extLst>
          </p:cNvPr>
          <p:cNvSpPr/>
          <p:nvPr/>
        </p:nvSpPr>
        <p:spPr>
          <a:xfrm>
            <a:off x="7705538" y="3980537"/>
            <a:ext cx="206477" cy="540773"/>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ED71243B-DEA0-2FDF-CFD8-79B32CA59C01}"/>
              </a:ext>
            </a:extLst>
          </p:cNvPr>
          <p:cNvSpPr/>
          <p:nvPr/>
        </p:nvSpPr>
        <p:spPr>
          <a:xfrm>
            <a:off x="6172914" y="1992505"/>
            <a:ext cx="1471890" cy="299282"/>
          </a:xfrm>
          <a:prstGeom prst="rect">
            <a:avLst/>
          </a:prstGeom>
          <a:noFill/>
          <a:ln w="381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73781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3198C-89D9-ED71-F906-DFEC13C0E08F}"/>
              </a:ext>
            </a:extLst>
          </p:cNvPr>
          <p:cNvSpPr>
            <a:spLocks noGrp="1"/>
          </p:cNvSpPr>
          <p:nvPr>
            <p:ph type="title"/>
          </p:nvPr>
        </p:nvSpPr>
        <p:spPr>
          <a:xfrm>
            <a:off x="464962" y="2925816"/>
            <a:ext cx="9448924" cy="1021021"/>
          </a:xfrm>
        </p:spPr>
        <p:txBody>
          <a:bodyPr/>
          <a:lstStyle/>
          <a:p>
            <a:r>
              <a:rPr lang="en-CA">
                <a:ea typeface="Roboto"/>
                <a:cs typeface="Roboto"/>
              </a:rPr>
              <a:t>Quick Steps</a:t>
            </a:r>
          </a:p>
        </p:txBody>
      </p:sp>
      <p:sp>
        <p:nvSpPr>
          <p:cNvPr id="5" name="Text Placeholder 4">
            <a:extLst>
              <a:ext uri="{FF2B5EF4-FFF2-40B4-BE49-F238E27FC236}">
                <a16:creationId xmlns:a16="http://schemas.microsoft.com/office/drawing/2014/main" id="{F38B55D3-DABB-1E3B-4767-60AEC918F398}"/>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40828405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4D351-F7FD-BD83-D581-3848DFCF51CA}"/>
              </a:ext>
            </a:extLst>
          </p:cNvPr>
          <p:cNvSpPr>
            <a:spLocks noGrp="1"/>
          </p:cNvSpPr>
          <p:nvPr>
            <p:ph type="title"/>
          </p:nvPr>
        </p:nvSpPr>
        <p:spPr/>
        <p:txBody>
          <a:bodyPr/>
          <a:lstStyle/>
          <a:p>
            <a:r>
              <a:rPr lang="en-US">
                <a:ea typeface="Roboto"/>
                <a:cs typeface="Roboto"/>
              </a:rPr>
              <a:t>Create a Quick Step</a:t>
            </a:r>
          </a:p>
        </p:txBody>
      </p:sp>
      <p:sp>
        <p:nvSpPr>
          <p:cNvPr id="3" name="Text Placeholder 2">
            <a:extLst>
              <a:ext uri="{FF2B5EF4-FFF2-40B4-BE49-F238E27FC236}">
                <a16:creationId xmlns:a16="http://schemas.microsoft.com/office/drawing/2014/main" id="{BA9704ED-BBC5-1454-42F8-7405D3EB6D57}"/>
              </a:ext>
            </a:extLst>
          </p:cNvPr>
          <p:cNvSpPr>
            <a:spLocks noGrp="1"/>
          </p:cNvSpPr>
          <p:nvPr>
            <p:ph type="body" sz="quarter" idx="13"/>
          </p:nvPr>
        </p:nvSpPr>
        <p:spPr/>
        <p:txBody>
          <a:bodyPr vert="horz" lIns="108000" tIns="45720" rIns="91440" bIns="45720" rtlCol="0" anchor="t">
            <a:normAutofit fontScale="85000" lnSpcReduction="20000"/>
          </a:bodyPr>
          <a:lstStyle/>
          <a:p>
            <a:pPr marL="514350" indent="-514350">
              <a:buAutoNum type="arabicPeriod"/>
            </a:pPr>
            <a:r>
              <a:rPr lang="en-US">
                <a:latin typeface="Roboto Condensed"/>
                <a:ea typeface="Roboto Condensed"/>
                <a:cs typeface="Roboto Condensed"/>
              </a:rPr>
              <a:t>In Home tab, Click on the dropdown </a:t>
            </a:r>
            <a:r>
              <a:rPr lang="en-US" b="1">
                <a:latin typeface="Roboto Condensed"/>
                <a:ea typeface="Roboto Condensed"/>
                <a:cs typeface="Roboto Condensed"/>
              </a:rPr>
              <a:t>Move to</a:t>
            </a:r>
          </a:p>
          <a:p>
            <a:pPr marL="514350" indent="-514350">
              <a:buAutoNum type="arabicPeriod"/>
            </a:pPr>
            <a:r>
              <a:rPr lang="en-US">
                <a:latin typeface="Roboto Condensed"/>
                <a:ea typeface="Roboto Condensed"/>
                <a:cs typeface="Roboto Condensed"/>
              </a:rPr>
              <a:t>Click on </a:t>
            </a:r>
            <a:r>
              <a:rPr lang="en-US" b="1">
                <a:latin typeface="Roboto Condensed"/>
                <a:ea typeface="Roboto Condensed"/>
                <a:cs typeface="Roboto Condensed"/>
              </a:rPr>
              <a:t>Create New</a:t>
            </a:r>
          </a:p>
          <a:p>
            <a:endParaRPr lang="en-US">
              <a:latin typeface="Roboto Condensed"/>
              <a:ea typeface="Roboto Condensed"/>
              <a:cs typeface="Roboto Condensed"/>
            </a:endParaRPr>
          </a:p>
        </p:txBody>
      </p:sp>
      <p:pic>
        <p:nvPicPr>
          <p:cNvPr id="5" name="Picture 4" descr="A screenshot of a computer&#10;&#10;Description automatically generated">
            <a:extLst>
              <a:ext uri="{FF2B5EF4-FFF2-40B4-BE49-F238E27FC236}">
                <a16:creationId xmlns:a16="http://schemas.microsoft.com/office/drawing/2014/main" id="{2FCBF7BB-F012-E67F-E38F-2F815B80E83E}"/>
              </a:ext>
            </a:extLst>
          </p:cNvPr>
          <p:cNvPicPr>
            <a:picLocks noChangeAspect="1"/>
          </p:cNvPicPr>
          <p:nvPr/>
        </p:nvPicPr>
        <p:blipFill>
          <a:blip r:embed="rId3"/>
          <a:stretch>
            <a:fillRect/>
          </a:stretch>
        </p:blipFill>
        <p:spPr>
          <a:xfrm>
            <a:off x="4189862" y="3041359"/>
            <a:ext cx="3812274" cy="3095400"/>
          </a:xfrm>
          <a:prstGeom prst="rect">
            <a:avLst/>
          </a:prstGeom>
          <a:effectLst>
            <a:outerShdw blurRad="63500" sx="102000" sy="102000" algn="ctr" rotWithShape="0">
              <a:prstClr val="black">
                <a:alpha val="40000"/>
              </a:prstClr>
            </a:outerShdw>
          </a:effectLst>
        </p:spPr>
      </p:pic>
      <p:pic>
        <p:nvPicPr>
          <p:cNvPr id="6" name="Picture 5" descr="A screenshot of a phone&#10;&#10;Description automatically generated">
            <a:extLst>
              <a:ext uri="{FF2B5EF4-FFF2-40B4-BE49-F238E27FC236}">
                <a16:creationId xmlns:a16="http://schemas.microsoft.com/office/drawing/2014/main" id="{B111402D-D11A-A21C-C58F-152D64ADE55F}"/>
              </a:ext>
            </a:extLst>
          </p:cNvPr>
          <p:cNvPicPr>
            <a:picLocks noChangeAspect="1"/>
          </p:cNvPicPr>
          <p:nvPr/>
        </p:nvPicPr>
        <p:blipFill>
          <a:blip r:embed="rId4"/>
          <a:stretch>
            <a:fillRect/>
          </a:stretch>
        </p:blipFill>
        <p:spPr>
          <a:xfrm>
            <a:off x="2586249" y="2213597"/>
            <a:ext cx="6951261" cy="667970"/>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id="{1B05B2EF-8869-8357-23AA-A1FB3504D4EE}"/>
              </a:ext>
            </a:extLst>
          </p:cNvPr>
          <p:cNvSpPr/>
          <p:nvPr/>
        </p:nvSpPr>
        <p:spPr>
          <a:xfrm>
            <a:off x="8355452" y="2493724"/>
            <a:ext cx="1149585" cy="312327"/>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F84CD39C-1981-0E9A-6A2C-10C9B3A3993F}"/>
              </a:ext>
            </a:extLst>
          </p:cNvPr>
          <p:cNvSpPr/>
          <p:nvPr/>
        </p:nvSpPr>
        <p:spPr>
          <a:xfrm>
            <a:off x="4238377" y="4768350"/>
            <a:ext cx="1331555" cy="312327"/>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17165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3118F-2294-9BF8-DBAD-85ABD1564F07}"/>
              </a:ext>
            </a:extLst>
          </p:cNvPr>
          <p:cNvSpPr>
            <a:spLocks noGrp="1"/>
          </p:cNvSpPr>
          <p:nvPr>
            <p:ph type="title"/>
          </p:nvPr>
        </p:nvSpPr>
        <p:spPr/>
        <p:txBody>
          <a:bodyPr/>
          <a:lstStyle/>
          <a:p>
            <a:r>
              <a:rPr lang="en-US">
                <a:ea typeface="Roboto"/>
                <a:cs typeface="Roboto"/>
              </a:rPr>
              <a:t>Create a Quick Step</a:t>
            </a:r>
            <a:endParaRPr lang="en-US"/>
          </a:p>
        </p:txBody>
      </p:sp>
      <p:sp>
        <p:nvSpPr>
          <p:cNvPr id="3" name="Text Placeholder 2">
            <a:extLst>
              <a:ext uri="{FF2B5EF4-FFF2-40B4-BE49-F238E27FC236}">
                <a16:creationId xmlns:a16="http://schemas.microsoft.com/office/drawing/2014/main" id="{77C9394A-1FA3-0A41-0AEF-D9DB0DD42D7A}"/>
              </a:ext>
            </a:extLst>
          </p:cNvPr>
          <p:cNvSpPr>
            <a:spLocks noGrp="1"/>
          </p:cNvSpPr>
          <p:nvPr>
            <p:ph type="body" sz="quarter" idx="13"/>
          </p:nvPr>
        </p:nvSpPr>
        <p:spPr>
          <a:xfrm>
            <a:off x="431800" y="1181100"/>
            <a:ext cx="6533677" cy="4351090"/>
          </a:xfrm>
        </p:spPr>
        <p:txBody>
          <a:bodyPr vert="horz" lIns="108000" tIns="45720" rIns="91440" bIns="45720" rtlCol="0" anchor="t">
            <a:normAutofit lnSpcReduction="10000"/>
          </a:bodyPr>
          <a:lstStyle/>
          <a:p>
            <a:r>
              <a:rPr lang="en-US">
                <a:solidFill>
                  <a:schemeClr val="accent1"/>
                </a:solidFill>
                <a:latin typeface="Roboto Condensed"/>
                <a:ea typeface="Roboto Condensed"/>
                <a:cs typeface="Roboto Condensed"/>
              </a:rPr>
              <a:t>3.    </a:t>
            </a:r>
            <a:r>
              <a:rPr lang="en-US">
                <a:latin typeface="Roboto Condensed"/>
                <a:ea typeface="Roboto Condensed"/>
                <a:cs typeface="Roboto Condensed"/>
              </a:rPr>
              <a:t>Enter a name to you Quick Steps. </a:t>
            </a:r>
          </a:p>
          <a:p>
            <a:r>
              <a:rPr lang="en-US">
                <a:solidFill>
                  <a:schemeClr val="accent1"/>
                </a:solidFill>
                <a:latin typeface="Roboto Condensed"/>
                <a:ea typeface="Roboto Condensed"/>
                <a:cs typeface="Roboto Condensed"/>
              </a:rPr>
              <a:t>4.    </a:t>
            </a:r>
            <a:r>
              <a:rPr lang="en-US">
                <a:solidFill>
                  <a:srgbClr val="191916"/>
                </a:solidFill>
                <a:latin typeface="Roboto Condensed"/>
                <a:ea typeface="Roboto Condensed"/>
                <a:cs typeface="Roboto Condensed"/>
              </a:rPr>
              <a:t>Click on the lightning Icon, and </a:t>
            </a:r>
          </a:p>
          <a:p>
            <a:r>
              <a:rPr lang="en-US">
                <a:solidFill>
                  <a:srgbClr val="191916"/>
                </a:solidFill>
                <a:latin typeface="Roboto Condensed"/>
                <a:ea typeface="Roboto Condensed"/>
                <a:cs typeface="Roboto Condensed"/>
              </a:rPr>
              <a:t>        Choose your Icon</a:t>
            </a:r>
          </a:p>
          <a:p>
            <a:r>
              <a:rPr lang="en-US">
                <a:solidFill>
                  <a:schemeClr val="accent1"/>
                </a:solidFill>
                <a:latin typeface="Roboto Condensed"/>
                <a:ea typeface="Roboto Condensed"/>
                <a:cs typeface="Roboto Condensed"/>
              </a:rPr>
              <a:t>5.    </a:t>
            </a:r>
            <a:r>
              <a:rPr lang="en-US">
                <a:latin typeface="Roboto Condensed"/>
                <a:ea typeface="Roboto Condensed"/>
                <a:cs typeface="Roboto Condensed"/>
              </a:rPr>
              <a:t>Add actions</a:t>
            </a:r>
          </a:p>
          <a:p>
            <a:r>
              <a:rPr lang="en-US">
                <a:solidFill>
                  <a:schemeClr val="accent1"/>
                </a:solidFill>
                <a:latin typeface="Roboto Condensed"/>
                <a:ea typeface="Roboto Condensed"/>
                <a:cs typeface="Roboto Condensed"/>
              </a:rPr>
              <a:t>6.    </a:t>
            </a:r>
            <a:r>
              <a:rPr lang="en-US">
                <a:latin typeface="Roboto Condensed"/>
                <a:ea typeface="Roboto Condensed"/>
                <a:cs typeface="Roboto Condensed"/>
              </a:rPr>
              <a:t>Click on Finish</a:t>
            </a:r>
          </a:p>
          <a:p>
            <a:endParaRPr lang="en-US">
              <a:cs typeface="Roboto Condensed"/>
            </a:endParaRPr>
          </a:p>
          <a:p>
            <a:endParaRPr lang="en-US">
              <a:cs typeface="Roboto Condensed"/>
            </a:endParaRPr>
          </a:p>
          <a:p>
            <a:r>
              <a:rPr lang="en-US">
                <a:latin typeface="Roboto Condensed"/>
                <a:ea typeface="Roboto Condensed"/>
                <a:cs typeface="Roboto Condensed"/>
              </a:rPr>
              <a:t>More Information </a:t>
            </a:r>
            <a:r>
              <a:rPr lang="en-US">
                <a:latin typeface="Roboto Condensed"/>
                <a:ea typeface="Roboto Condensed"/>
                <a:cs typeface="Roboto Condensed"/>
                <a:hlinkClick r:id="rId3"/>
              </a:rPr>
              <a:t>here</a:t>
            </a:r>
            <a:endParaRPr lang="en-US">
              <a:cs typeface="Roboto Condensed"/>
            </a:endParaRPr>
          </a:p>
        </p:txBody>
      </p:sp>
      <p:pic>
        <p:nvPicPr>
          <p:cNvPr id="6" name="Picture 5" descr="A screenshot of a computer program&#10;&#10;Description automatically generated">
            <a:extLst>
              <a:ext uri="{FF2B5EF4-FFF2-40B4-BE49-F238E27FC236}">
                <a16:creationId xmlns:a16="http://schemas.microsoft.com/office/drawing/2014/main" id="{B76429A9-AC49-2993-2944-9E1F7F5AFAA0}"/>
              </a:ext>
            </a:extLst>
          </p:cNvPr>
          <p:cNvPicPr>
            <a:picLocks noChangeAspect="1"/>
          </p:cNvPicPr>
          <p:nvPr/>
        </p:nvPicPr>
        <p:blipFill>
          <a:blip r:embed="rId4"/>
          <a:stretch>
            <a:fillRect/>
          </a:stretch>
        </p:blipFill>
        <p:spPr>
          <a:xfrm>
            <a:off x="6794309" y="964557"/>
            <a:ext cx="4324065" cy="4928885"/>
          </a:xfrm>
          <a:prstGeom prst="rect">
            <a:avLst/>
          </a:prstGeom>
          <a:effectLst>
            <a:outerShdw blurRad="63500" sx="102000" sy="102000" algn="ctr" rotWithShape="0">
              <a:prstClr val="black">
                <a:alpha val="40000"/>
              </a:prstClr>
            </a:outerShdw>
          </a:effectLst>
        </p:spPr>
      </p:pic>
      <p:sp>
        <p:nvSpPr>
          <p:cNvPr id="7" name="Rectangle 6">
            <a:extLst>
              <a:ext uri="{FF2B5EF4-FFF2-40B4-BE49-F238E27FC236}">
                <a16:creationId xmlns:a16="http://schemas.microsoft.com/office/drawing/2014/main" id="{2FC9B8C9-06B2-34CF-5E5C-62AAB551D55C}"/>
              </a:ext>
            </a:extLst>
          </p:cNvPr>
          <p:cNvSpPr/>
          <p:nvPr/>
        </p:nvSpPr>
        <p:spPr>
          <a:xfrm>
            <a:off x="7354616" y="1333664"/>
            <a:ext cx="1979823" cy="369192"/>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A903AFC-5CB7-946D-83F1-AF9AD9DCF463}"/>
              </a:ext>
            </a:extLst>
          </p:cNvPr>
          <p:cNvSpPr/>
          <p:nvPr/>
        </p:nvSpPr>
        <p:spPr>
          <a:xfrm>
            <a:off x="7036168" y="2596081"/>
            <a:ext cx="580929" cy="244088"/>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368FE179-098A-EB2E-DDF6-D41354802DFB}"/>
              </a:ext>
            </a:extLst>
          </p:cNvPr>
          <p:cNvSpPr/>
          <p:nvPr/>
        </p:nvSpPr>
        <p:spPr>
          <a:xfrm>
            <a:off x="9799839" y="5530350"/>
            <a:ext cx="569555" cy="266834"/>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BF2C1731-456C-57AB-2D82-421018A16BED}"/>
              </a:ext>
            </a:extLst>
          </p:cNvPr>
          <p:cNvSpPr/>
          <p:nvPr/>
        </p:nvSpPr>
        <p:spPr>
          <a:xfrm>
            <a:off x="6888316" y="1333663"/>
            <a:ext cx="433079" cy="437430"/>
          </a:xfrm>
          <a:prstGeom prst="rect">
            <a:avLst/>
          </a:prstGeom>
          <a:noFill/>
          <a:ln w="28575"/>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45167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CE9EE-0322-F1D4-133A-04C501A27E6D}"/>
              </a:ext>
            </a:extLst>
          </p:cNvPr>
          <p:cNvSpPr>
            <a:spLocks noGrp="1"/>
          </p:cNvSpPr>
          <p:nvPr>
            <p:ph type="title"/>
          </p:nvPr>
        </p:nvSpPr>
        <p:spPr>
          <a:xfrm>
            <a:off x="255384" y="304800"/>
            <a:ext cx="11469748" cy="1135017"/>
          </a:xfrm>
        </p:spPr>
        <p:txBody>
          <a:bodyPr/>
          <a:lstStyle/>
          <a:p>
            <a:pPr algn="l"/>
            <a:r>
              <a:rPr lang="en-US" sz="3600" b="0" i="0">
                <a:effectLst/>
                <a:latin typeface="-apple-system"/>
              </a:rPr>
              <a:t>This session will include a look at: </a:t>
            </a:r>
          </a:p>
        </p:txBody>
      </p:sp>
      <p:sp>
        <p:nvSpPr>
          <p:cNvPr id="4" name="Text Placeholder 3">
            <a:extLst>
              <a:ext uri="{FF2B5EF4-FFF2-40B4-BE49-F238E27FC236}">
                <a16:creationId xmlns:a16="http://schemas.microsoft.com/office/drawing/2014/main" id="{6F003C0F-78DF-EA35-8D44-540546F3BD1B}"/>
              </a:ext>
            </a:extLst>
          </p:cNvPr>
          <p:cNvSpPr>
            <a:spLocks noGrp="1"/>
          </p:cNvSpPr>
          <p:nvPr>
            <p:ph type="body" sz="quarter" idx="13"/>
          </p:nvPr>
        </p:nvSpPr>
        <p:spPr>
          <a:xfrm>
            <a:off x="905624" y="1866592"/>
            <a:ext cx="4265817" cy="4107727"/>
          </a:xfrm>
        </p:spPr>
        <p:txBody>
          <a:bodyPr vert="horz" lIns="108000" tIns="45720" rIns="91440" bIns="45720" rtlCol="0" anchor="t">
            <a:noAutofit/>
          </a:bodyPr>
          <a:lstStyle/>
          <a:p>
            <a:r>
              <a:rPr lang="en-CA" sz="2000" b="0" i="0">
                <a:effectLst/>
                <a:latin typeface="+mj-lt"/>
                <a:ea typeface="Roboto Condensed"/>
              </a:rPr>
              <a:t>Conversation View &amp; Search</a:t>
            </a:r>
          </a:p>
          <a:p>
            <a:r>
              <a:rPr lang="en-CA" sz="2000">
                <a:latin typeface="+mj-lt"/>
                <a:ea typeface="Roboto Condensed"/>
              </a:rPr>
              <a:t>Focused/other inbox </a:t>
            </a:r>
            <a:r>
              <a:rPr lang="en-CA" sz="2000" b="0" i="0">
                <a:effectLst/>
                <a:latin typeface="+mj-lt"/>
                <a:ea typeface="Roboto Condensed"/>
              </a:rPr>
              <a:t> &amp; Rules </a:t>
            </a:r>
            <a:endParaRPr lang="en-CA" sz="2000" b="0" i="0">
              <a:effectLst/>
              <a:latin typeface="+mj-lt"/>
              <a:ea typeface="Roboto Condensed"/>
              <a:cs typeface="Roboto"/>
            </a:endParaRPr>
          </a:p>
          <a:p>
            <a:r>
              <a:rPr lang="en-CA" sz="2000" b="0" i="0">
                <a:effectLst/>
                <a:latin typeface="+mj-lt"/>
                <a:ea typeface="Roboto Condensed"/>
              </a:rPr>
              <a:t>Work hours and Location</a:t>
            </a:r>
            <a:r>
              <a:rPr lang="en-CA" sz="2000">
                <a:latin typeface="+mj-lt"/>
                <a:ea typeface="Roboto Condensed"/>
              </a:rPr>
              <a:t> </a:t>
            </a:r>
          </a:p>
          <a:p>
            <a:r>
              <a:rPr lang="en-CA" sz="2000" b="0" i="0">
                <a:effectLst/>
                <a:latin typeface="+mj-lt"/>
                <a:ea typeface="Roboto Condensed"/>
              </a:rPr>
              <a:t>Scheduling Poll (FindTime)</a:t>
            </a:r>
            <a:r>
              <a:rPr lang="en-CA" sz="2000">
                <a:latin typeface="+mj-lt"/>
                <a:ea typeface="Roboto Condensed"/>
              </a:rPr>
              <a:t> </a:t>
            </a:r>
            <a:endParaRPr lang="en-CA" sz="2000" b="0" i="0">
              <a:effectLst/>
              <a:latin typeface="+mj-lt"/>
              <a:ea typeface="Roboto Condensed"/>
              <a:cs typeface="Roboto"/>
            </a:endParaRPr>
          </a:p>
          <a:p>
            <a:r>
              <a:rPr lang="en-CA" sz="2000" b="0" i="0">
                <a:effectLst/>
                <a:latin typeface="+mj-lt"/>
                <a:ea typeface="Roboto Condensed"/>
              </a:rPr>
              <a:t>Create a poll in Outlook</a:t>
            </a:r>
            <a:r>
              <a:rPr lang="en-CA" sz="2000">
                <a:latin typeface="+mj-lt"/>
                <a:ea typeface="Roboto Condensed"/>
              </a:rPr>
              <a:t> </a:t>
            </a:r>
            <a:endParaRPr lang="en-CA" sz="2000" b="0" i="0">
              <a:effectLst/>
              <a:latin typeface="+mj-lt"/>
              <a:ea typeface="Roboto Condensed"/>
              <a:cs typeface="Roboto"/>
            </a:endParaRPr>
          </a:p>
        </p:txBody>
      </p:sp>
      <p:sp>
        <p:nvSpPr>
          <p:cNvPr id="5" name="TextBox 4">
            <a:extLst>
              <a:ext uri="{FF2B5EF4-FFF2-40B4-BE49-F238E27FC236}">
                <a16:creationId xmlns:a16="http://schemas.microsoft.com/office/drawing/2014/main" id="{CE055C1E-AF22-98C3-598F-B2FDB15F239D}"/>
              </a:ext>
            </a:extLst>
          </p:cNvPr>
          <p:cNvSpPr txBox="1"/>
          <p:nvPr/>
        </p:nvSpPr>
        <p:spPr>
          <a:xfrm>
            <a:off x="5364480" y="1635760"/>
            <a:ext cx="184731" cy="461665"/>
          </a:xfrm>
          <a:prstGeom prst="rect">
            <a:avLst/>
          </a:prstGeom>
          <a:noFill/>
        </p:spPr>
        <p:txBody>
          <a:bodyPr wrap="none" rtlCol="0">
            <a:spAutoFit/>
          </a:bodyPr>
          <a:lstStyle/>
          <a:p>
            <a:pPr algn="l"/>
            <a:endParaRPr lang="en-CA" sz="2400">
              <a:solidFill>
                <a:schemeClr val="bg2">
                  <a:lumMod val="10000"/>
                </a:schemeClr>
              </a:solidFill>
              <a:latin typeface="Roboto Condensed" panose="02000000000000000000" pitchFamily="2" charset="0"/>
              <a:ea typeface="Roboto Condensed" panose="02000000000000000000" pitchFamily="2" charset="0"/>
            </a:endParaRPr>
          </a:p>
        </p:txBody>
      </p:sp>
      <p:sp>
        <p:nvSpPr>
          <p:cNvPr id="6" name="Text Placeholder 3">
            <a:extLst>
              <a:ext uri="{FF2B5EF4-FFF2-40B4-BE49-F238E27FC236}">
                <a16:creationId xmlns:a16="http://schemas.microsoft.com/office/drawing/2014/main" id="{A741EFC7-EAEC-3459-B222-E70516A06DB0}"/>
              </a:ext>
            </a:extLst>
          </p:cNvPr>
          <p:cNvSpPr txBox="1">
            <a:spLocks/>
          </p:cNvSpPr>
          <p:nvPr/>
        </p:nvSpPr>
        <p:spPr>
          <a:xfrm>
            <a:off x="6421121" y="1866592"/>
            <a:ext cx="4265817" cy="5377103"/>
          </a:xfrm>
          <a:prstGeom prst="rect">
            <a:avLst/>
          </a:prstGeom>
        </p:spPr>
        <p:txBody>
          <a:bodyPr vert="horz" lIns="108000" tIns="45720" rIns="91440" bIns="45720" rtlCol="0" anchor="t">
            <a:noAutofit/>
          </a:bodyPr>
          <a:lstStyle>
            <a:lvl1pPr marL="514350" indent="-514350" algn="l" defTabSz="457189" rtl="0" eaLnBrk="1" latinLnBrk="0" hangingPunct="1">
              <a:lnSpc>
                <a:spcPct val="112000"/>
              </a:lnSpc>
              <a:spcBef>
                <a:spcPts val="0"/>
              </a:spcBef>
              <a:spcAft>
                <a:spcPts val="800"/>
              </a:spcAft>
              <a:buClr>
                <a:schemeClr val="bg1"/>
              </a:buClr>
              <a:buFont typeface="+mj-lt"/>
              <a:buAutoNum type="arabicPeriod"/>
              <a:defRPr sz="2800" b="0" i="0" kern="1200">
                <a:solidFill>
                  <a:schemeClr val="bg1"/>
                </a:solidFill>
                <a:latin typeface="Roboto Condensed" panose="02000000000000000000" pitchFamily="2" charset="0"/>
                <a:ea typeface="Roboto Condensed" panose="02000000000000000000" pitchFamily="2" charset="0"/>
                <a:cs typeface="+mn-cs"/>
              </a:defRPr>
            </a:lvl1pPr>
            <a:lvl2pPr marL="646934" indent="-28574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2pPr>
            <a:lvl3pPr marL="902977"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3pPr>
            <a:lvl4pPr marL="1168171" indent="-22859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4pPr>
            <a:lvl5pPr marL="1433364"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pPr>
              <a:buFont typeface="+mj-lt"/>
              <a:buAutoNum type="arabicPeriod" startAt="6"/>
            </a:pPr>
            <a:r>
              <a:rPr lang="en-CA" sz="2000" b="0" i="0">
                <a:effectLst/>
                <a:latin typeface="+mj-lt"/>
                <a:ea typeface="Roboto Condensed"/>
              </a:rPr>
              <a:t>Scheduling Assistant </a:t>
            </a:r>
            <a:endParaRPr lang="en-CA" sz="2000" b="0" i="0">
              <a:effectLst/>
              <a:latin typeface="+mj-lt"/>
              <a:ea typeface="Roboto Condensed"/>
              <a:cs typeface="Roboto"/>
            </a:endParaRPr>
          </a:p>
          <a:p>
            <a:pPr>
              <a:buAutoNum type="arabicPeriod" startAt="6"/>
            </a:pPr>
            <a:r>
              <a:rPr lang="en-CA" sz="2000" b="0" i="0">
                <a:effectLst/>
                <a:latin typeface="+mj-lt"/>
                <a:ea typeface="Roboto Condensed"/>
              </a:rPr>
              <a:t>Quick steps</a:t>
            </a:r>
            <a:r>
              <a:rPr lang="en-CA" sz="2000">
                <a:latin typeface="+mj-lt"/>
                <a:ea typeface="Roboto Condensed"/>
              </a:rPr>
              <a:t> </a:t>
            </a:r>
            <a:endParaRPr lang="en-CA" sz="2000" b="0" i="0">
              <a:effectLst/>
              <a:latin typeface="+mj-lt"/>
              <a:ea typeface="Roboto Condensed"/>
              <a:cs typeface="Roboto"/>
            </a:endParaRPr>
          </a:p>
          <a:p>
            <a:pPr>
              <a:buAutoNum type="arabicPeriod" startAt="6"/>
            </a:pPr>
            <a:r>
              <a:rPr lang="en-CA" sz="2000" b="0" i="0">
                <a:effectLst/>
                <a:latin typeface="+mj-lt"/>
                <a:ea typeface="Roboto Condensed"/>
              </a:rPr>
              <a:t>Sweep</a:t>
            </a:r>
            <a:r>
              <a:rPr lang="en-CA" sz="2000">
                <a:latin typeface="+mj-lt"/>
                <a:ea typeface="Roboto Condensed"/>
              </a:rPr>
              <a:t> (Inbox Clean Up)</a:t>
            </a:r>
            <a:endParaRPr lang="en-CA" sz="2000" b="0" i="0">
              <a:effectLst/>
              <a:latin typeface="+mj-lt"/>
              <a:ea typeface="Roboto Condensed"/>
              <a:cs typeface="Roboto"/>
            </a:endParaRPr>
          </a:p>
          <a:p>
            <a:pPr>
              <a:buAutoNum type="arabicPeriod" startAt="6"/>
            </a:pPr>
            <a:r>
              <a:rPr lang="en-CA" sz="2000" b="0" i="0">
                <a:effectLst/>
                <a:latin typeface="+mj-lt"/>
                <a:ea typeface="Roboto Condensed"/>
              </a:rPr>
              <a:t>Schedule Send</a:t>
            </a:r>
            <a:endParaRPr lang="en-CA" sz="2000" b="0" i="0">
              <a:effectLst/>
              <a:latin typeface="+mj-lt"/>
              <a:ea typeface="Roboto Condensed"/>
              <a:cs typeface="Roboto"/>
            </a:endParaRPr>
          </a:p>
          <a:p>
            <a:pPr>
              <a:buAutoNum type="arabicPeriod" startAt="6"/>
            </a:pPr>
            <a:r>
              <a:rPr lang="en-CA" sz="2000" b="0" i="0">
                <a:effectLst/>
                <a:latin typeface="+mj-lt"/>
                <a:ea typeface="Roboto Condensed"/>
              </a:rPr>
              <a:t>Bookings with </a:t>
            </a:r>
            <a:r>
              <a:rPr lang="en-CA" sz="2000">
                <a:latin typeface="+mj-lt"/>
                <a:ea typeface="Roboto Condensed"/>
              </a:rPr>
              <a:t>Me</a:t>
            </a:r>
            <a:endParaRPr lang="en-CA" sz="2000" b="0" i="0">
              <a:effectLst/>
              <a:latin typeface="+mj-lt"/>
              <a:ea typeface="Roboto Condensed"/>
              <a:cs typeface="Roboto"/>
            </a:endParaRPr>
          </a:p>
        </p:txBody>
      </p:sp>
    </p:spTree>
    <p:extLst>
      <p:ext uri="{BB962C8B-B14F-4D97-AF65-F5344CB8AC3E}">
        <p14:creationId xmlns:p14="http://schemas.microsoft.com/office/powerpoint/2010/main" val="33908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5283-1A6C-4408-65E9-E510A318544E}"/>
              </a:ext>
            </a:extLst>
          </p:cNvPr>
          <p:cNvSpPr>
            <a:spLocks noGrp="1"/>
          </p:cNvSpPr>
          <p:nvPr>
            <p:ph type="title"/>
          </p:nvPr>
        </p:nvSpPr>
        <p:spPr/>
        <p:txBody>
          <a:bodyPr/>
          <a:lstStyle/>
          <a:p>
            <a:r>
              <a:rPr lang="en-US">
                <a:ea typeface="Roboto"/>
                <a:cs typeface="Roboto"/>
              </a:rPr>
              <a:t>Sweep</a:t>
            </a:r>
            <a:endParaRPr lang="en-US"/>
          </a:p>
        </p:txBody>
      </p:sp>
    </p:spTree>
    <p:extLst>
      <p:ext uri="{BB962C8B-B14F-4D97-AF65-F5344CB8AC3E}">
        <p14:creationId xmlns:p14="http://schemas.microsoft.com/office/powerpoint/2010/main" val="2030218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C6B-7E86-1B05-3EA5-33257F938D51}"/>
              </a:ext>
            </a:extLst>
          </p:cNvPr>
          <p:cNvSpPr>
            <a:spLocks noGrp="1"/>
          </p:cNvSpPr>
          <p:nvPr>
            <p:ph type="title"/>
          </p:nvPr>
        </p:nvSpPr>
        <p:spPr/>
        <p:txBody>
          <a:bodyPr/>
          <a:lstStyle/>
          <a:p>
            <a:r>
              <a:rPr lang="en-US"/>
              <a:t>Sweep</a:t>
            </a:r>
          </a:p>
        </p:txBody>
      </p:sp>
      <p:sp>
        <p:nvSpPr>
          <p:cNvPr id="3" name="Text Placeholder 2">
            <a:extLst>
              <a:ext uri="{FF2B5EF4-FFF2-40B4-BE49-F238E27FC236}">
                <a16:creationId xmlns:a16="http://schemas.microsoft.com/office/drawing/2014/main" id="{9BC7AE7B-FEB3-8210-2E06-9CA722ECE48B}"/>
              </a:ext>
            </a:extLst>
          </p:cNvPr>
          <p:cNvSpPr>
            <a:spLocks noGrp="1"/>
          </p:cNvSpPr>
          <p:nvPr>
            <p:ph type="body" sz="quarter" idx="13"/>
          </p:nvPr>
        </p:nvSpPr>
        <p:spPr>
          <a:xfrm>
            <a:off x="275304" y="1215164"/>
            <a:ext cx="4886343" cy="4757584"/>
          </a:xfrm>
        </p:spPr>
        <p:txBody>
          <a:bodyPr vert="horz" lIns="108000" tIns="45720" rIns="91440" bIns="45720" rtlCol="0" anchor="t">
            <a:normAutofit fontScale="92500" lnSpcReduction="20000"/>
          </a:bodyPr>
          <a:lstStyle/>
          <a:p>
            <a:r>
              <a:rPr lang="en-US" b="1">
                <a:solidFill>
                  <a:srgbClr val="1E1E1E"/>
                </a:solidFill>
                <a:latin typeface="+mj-lt"/>
                <a:ea typeface="Roboto Condensed"/>
                <a:cs typeface="Segoe UI"/>
              </a:rPr>
              <a:t>Sweep</a:t>
            </a:r>
            <a:r>
              <a:rPr lang="en-US">
                <a:solidFill>
                  <a:srgbClr val="1E1E1E"/>
                </a:solidFill>
                <a:latin typeface="+mj-lt"/>
                <a:ea typeface="Roboto Condensed"/>
                <a:cs typeface="Segoe UI"/>
              </a:rPr>
              <a:t> can quickly move or delete unwanted emails in your Inbox.</a:t>
            </a:r>
          </a:p>
          <a:p>
            <a:endParaRPr lang="en-US" b="1">
              <a:solidFill>
                <a:srgbClr val="1E1E1E"/>
              </a:solidFill>
              <a:latin typeface="+mj-lt"/>
              <a:ea typeface="Roboto Condensed"/>
              <a:cs typeface="Segoe UI"/>
            </a:endParaRPr>
          </a:p>
          <a:p>
            <a:r>
              <a:rPr lang="en-US">
                <a:solidFill>
                  <a:srgbClr val="1E1E1E"/>
                </a:solidFill>
                <a:latin typeface="+mj-lt"/>
                <a:ea typeface="Roboto Condensed"/>
                <a:cs typeface="Segoe UI"/>
              </a:rPr>
              <a:t>1. On the tool bar, select </a:t>
            </a:r>
            <a:r>
              <a:rPr lang="en-US" b="1">
                <a:solidFill>
                  <a:srgbClr val="1E1E1E"/>
                </a:solidFill>
                <a:latin typeface="+mj-lt"/>
                <a:ea typeface="Roboto Condensed"/>
                <a:cs typeface="Segoe UI"/>
              </a:rPr>
              <a:t>Sweep</a:t>
            </a:r>
            <a:r>
              <a:rPr lang="en-US">
                <a:solidFill>
                  <a:srgbClr val="1E1E1E"/>
                </a:solidFill>
                <a:latin typeface="+mj-lt"/>
                <a:ea typeface="Roboto Condensed"/>
                <a:cs typeface="Segoe UI"/>
              </a:rPr>
              <a:t>.</a:t>
            </a:r>
            <a:endParaRPr lang="en-US">
              <a:latin typeface="+mj-lt"/>
            </a:endParaRPr>
          </a:p>
          <a:p>
            <a:r>
              <a:rPr lang="en-US">
                <a:solidFill>
                  <a:srgbClr val="1E1E1E"/>
                </a:solidFill>
                <a:latin typeface="+mj-lt"/>
                <a:ea typeface="Roboto Condensed"/>
                <a:cs typeface="Segoe UI"/>
              </a:rPr>
              <a:t>2. Choose how you want to handle email messages from the sender you chose.</a:t>
            </a:r>
            <a:endParaRPr lang="en-US">
              <a:latin typeface="+mj-lt"/>
              <a:ea typeface="Roboto Condensed"/>
            </a:endParaRPr>
          </a:p>
          <a:p>
            <a:r>
              <a:rPr lang="en-US">
                <a:solidFill>
                  <a:srgbClr val="1E1E1E"/>
                </a:solidFill>
                <a:latin typeface="+mj-lt"/>
                <a:ea typeface="Roboto Condensed"/>
                <a:cs typeface="Segoe UI"/>
              </a:rPr>
              <a:t>3. Select</a:t>
            </a:r>
            <a:r>
              <a:rPr lang="en-US" b="1">
                <a:solidFill>
                  <a:srgbClr val="1E1E1E"/>
                </a:solidFill>
                <a:latin typeface="+mj-lt"/>
                <a:ea typeface="Roboto Condensed"/>
                <a:cs typeface="Segoe UI"/>
              </a:rPr>
              <a:t> OK</a:t>
            </a:r>
            <a:r>
              <a:rPr lang="en-US">
                <a:solidFill>
                  <a:srgbClr val="1E1E1E"/>
                </a:solidFill>
                <a:latin typeface="+mj-lt"/>
                <a:ea typeface="Roboto Condensed"/>
                <a:cs typeface="Segoe UI"/>
              </a:rPr>
              <a:t> to perform the selected action.</a:t>
            </a:r>
            <a:endParaRPr lang="en-US">
              <a:latin typeface="+mj-lt"/>
              <a:ea typeface="Roboto Condensed"/>
            </a:endParaRPr>
          </a:p>
          <a:p>
            <a:endParaRPr lang="en-US">
              <a:cs typeface="Roboto Condensed"/>
            </a:endParaRPr>
          </a:p>
        </p:txBody>
      </p:sp>
      <p:pic>
        <p:nvPicPr>
          <p:cNvPr id="6" name="Picture 5" descr="A screenshot of a computer&#10;&#10;Description automatically generated">
            <a:extLst>
              <a:ext uri="{FF2B5EF4-FFF2-40B4-BE49-F238E27FC236}">
                <a16:creationId xmlns:a16="http://schemas.microsoft.com/office/drawing/2014/main" id="{BC690511-4555-E3AF-717F-232EC621F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2598" y="1215164"/>
            <a:ext cx="2943262" cy="1919519"/>
          </a:xfrm>
          <a:prstGeom prst="rect">
            <a:avLst/>
          </a:prstGeom>
          <a:ln w="12700">
            <a:solidFill>
              <a:schemeClr val="tx1"/>
            </a:solidFill>
          </a:ln>
        </p:spPr>
      </p:pic>
      <p:pic>
        <p:nvPicPr>
          <p:cNvPr id="9" name="Picture 8" descr="A screenshot of a computer screen&#10;&#10;Description automatically generated">
            <a:extLst>
              <a:ext uri="{FF2B5EF4-FFF2-40B4-BE49-F238E27FC236}">
                <a16:creationId xmlns:a16="http://schemas.microsoft.com/office/drawing/2014/main" id="{BB64F1DB-90F1-DE93-AA68-4DAAB89FB0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46811" y="2299855"/>
            <a:ext cx="3269885" cy="3214254"/>
          </a:xfrm>
          <a:prstGeom prst="rect">
            <a:avLst/>
          </a:prstGeom>
          <a:ln w="12700">
            <a:solidFill>
              <a:schemeClr val="tx1"/>
            </a:solidFill>
          </a:ln>
        </p:spPr>
      </p:pic>
      <p:sp>
        <p:nvSpPr>
          <p:cNvPr id="10" name="Rectangle 9">
            <a:extLst>
              <a:ext uri="{FF2B5EF4-FFF2-40B4-BE49-F238E27FC236}">
                <a16:creationId xmlns:a16="http://schemas.microsoft.com/office/drawing/2014/main" id="{8F7A5154-A77F-3840-7BBE-F61A6F7EC408}"/>
              </a:ext>
            </a:extLst>
          </p:cNvPr>
          <p:cNvSpPr/>
          <p:nvPr/>
        </p:nvSpPr>
        <p:spPr>
          <a:xfrm>
            <a:off x="5650719" y="1772817"/>
            <a:ext cx="292882" cy="296734"/>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t> </a:t>
            </a:r>
          </a:p>
        </p:txBody>
      </p:sp>
    </p:spTree>
    <p:extLst>
      <p:ext uri="{BB962C8B-B14F-4D97-AF65-F5344CB8AC3E}">
        <p14:creationId xmlns:p14="http://schemas.microsoft.com/office/powerpoint/2010/main" val="3585784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DEC6B-7E86-1B05-3EA5-33257F938D51}"/>
              </a:ext>
            </a:extLst>
          </p:cNvPr>
          <p:cNvSpPr>
            <a:spLocks noGrp="1"/>
          </p:cNvSpPr>
          <p:nvPr>
            <p:ph type="title"/>
          </p:nvPr>
        </p:nvSpPr>
        <p:spPr/>
        <p:txBody>
          <a:bodyPr/>
          <a:lstStyle/>
          <a:p>
            <a:r>
              <a:rPr lang="en-US"/>
              <a:t>Sweep</a:t>
            </a:r>
          </a:p>
        </p:txBody>
      </p:sp>
      <p:sp>
        <p:nvSpPr>
          <p:cNvPr id="3" name="Text Placeholder 2">
            <a:extLst>
              <a:ext uri="{FF2B5EF4-FFF2-40B4-BE49-F238E27FC236}">
                <a16:creationId xmlns:a16="http://schemas.microsoft.com/office/drawing/2014/main" id="{9BC7AE7B-FEB3-8210-2E06-9CA722ECE48B}"/>
              </a:ext>
            </a:extLst>
          </p:cNvPr>
          <p:cNvSpPr>
            <a:spLocks noGrp="1"/>
          </p:cNvSpPr>
          <p:nvPr>
            <p:ph type="body" sz="quarter" idx="13"/>
          </p:nvPr>
        </p:nvSpPr>
        <p:spPr>
          <a:xfrm>
            <a:off x="275303" y="1193800"/>
            <a:ext cx="10841875" cy="4778948"/>
          </a:xfrm>
        </p:spPr>
        <p:txBody>
          <a:bodyPr vert="horz" lIns="108000" tIns="45720" rIns="91440" bIns="45720" rtlCol="0" anchor="t">
            <a:normAutofit fontScale="92500" lnSpcReduction="20000"/>
          </a:bodyPr>
          <a:lstStyle/>
          <a:p>
            <a:r>
              <a:rPr lang="en-US" b="1">
                <a:latin typeface="Roboto Condensed"/>
                <a:ea typeface="Roboto Condensed"/>
                <a:cs typeface="Roboto Condensed"/>
              </a:rPr>
              <a:t>Use Cases:</a:t>
            </a:r>
          </a:p>
          <a:p>
            <a:pPr marL="457200" indent="-457200">
              <a:buFont typeface="Arial" panose="020B0604020202020204" pitchFamily="34" charset="0"/>
              <a:buChar char="•"/>
            </a:pPr>
            <a:r>
              <a:rPr lang="en-US">
                <a:latin typeface="Roboto Condensed"/>
                <a:ea typeface="Roboto Condensed"/>
                <a:cs typeface="Roboto Condensed"/>
              </a:rPr>
              <a:t>Option 1: </a:t>
            </a:r>
            <a:r>
              <a:rPr lang="en-US" b="1">
                <a:latin typeface="Roboto Condensed"/>
                <a:ea typeface="Roboto Condensed"/>
                <a:cs typeface="Roboto Condensed"/>
              </a:rPr>
              <a:t>Always keep the latest message and move the rest from the Inbox folder</a:t>
            </a:r>
          </a:p>
          <a:p>
            <a:pPr marL="1103630" lvl="1" indent="-457200"/>
            <a:r>
              <a:rPr lang="en-US">
                <a:latin typeface="Roboto Condensed"/>
                <a:ea typeface="Roboto Condensed"/>
                <a:cs typeface="Roboto Condensed"/>
              </a:rPr>
              <a:t>Useful for dealing with reminder emails (ex. Regular alert messages)</a:t>
            </a:r>
          </a:p>
          <a:p>
            <a:pPr marL="646430" lvl="1" indent="0">
              <a:buNone/>
            </a:pPr>
            <a:endParaRPr lang="en-US">
              <a:cs typeface="Roboto Condensed"/>
            </a:endParaRPr>
          </a:p>
          <a:p>
            <a:pPr marL="457200" indent="-457200">
              <a:buFont typeface="Arial" panose="020B0604020202020204" pitchFamily="34" charset="0"/>
              <a:buChar char="•"/>
            </a:pPr>
            <a:r>
              <a:rPr lang="en-US">
                <a:latin typeface="Roboto Condensed"/>
                <a:ea typeface="Roboto Condensed"/>
                <a:cs typeface="Roboto Condensed"/>
              </a:rPr>
              <a:t>Option 2: </a:t>
            </a:r>
            <a:r>
              <a:rPr lang="en-US" b="1">
                <a:latin typeface="Roboto Condensed"/>
                <a:ea typeface="Roboto Condensed"/>
                <a:cs typeface="Roboto Condensed"/>
              </a:rPr>
              <a:t>Move all messages from the Inbox folder</a:t>
            </a:r>
          </a:p>
          <a:p>
            <a:pPr marL="1103630" lvl="1" indent="-457200"/>
            <a:r>
              <a:rPr lang="en-US">
                <a:latin typeface="Roboto Condensed"/>
                <a:ea typeface="Roboto Condensed"/>
                <a:cs typeface="Roboto Condensed"/>
              </a:rPr>
              <a:t>Useful to delete everything from your inbox (move messages to Deleted Items= INBOX CLEAN UP)</a:t>
            </a:r>
          </a:p>
          <a:p>
            <a:pPr marL="1103630" lvl="1" indent="-457200"/>
            <a:r>
              <a:rPr lang="en-US">
                <a:latin typeface="Roboto Condensed"/>
                <a:ea typeface="Roboto Condensed"/>
                <a:cs typeface="Roboto Condensed"/>
              </a:rPr>
              <a:t>Can be used to categorize emails from a specific project/institution (move messages to new folder that you have created)</a:t>
            </a:r>
          </a:p>
          <a:p>
            <a:pPr marL="457200" indent="-457200">
              <a:buFont typeface="Arial" panose="020B0604020202020204" pitchFamily="34" charset="0"/>
              <a:buChar char="•"/>
            </a:pPr>
            <a:endParaRPr lang="en-US">
              <a:cs typeface="Roboto Condensed"/>
            </a:endParaRPr>
          </a:p>
        </p:txBody>
      </p:sp>
    </p:spTree>
    <p:extLst>
      <p:ext uri="{BB962C8B-B14F-4D97-AF65-F5344CB8AC3E}">
        <p14:creationId xmlns:p14="http://schemas.microsoft.com/office/powerpoint/2010/main" val="194498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C3198C-89D9-ED71-F906-DFEC13C0E08F}"/>
              </a:ext>
            </a:extLst>
          </p:cNvPr>
          <p:cNvSpPr>
            <a:spLocks noGrp="1"/>
          </p:cNvSpPr>
          <p:nvPr>
            <p:ph type="title"/>
          </p:nvPr>
        </p:nvSpPr>
        <p:spPr>
          <a:xfrm>
            <a:off x="464962" y="2925816"/>
            <a:ext cx="9448924" cy="1021021"/>
          </a:xfrm>
        </p:spPr>
        <p:txBody>
          <a:bodyPr/>
          <a:lstStyle/>
          <a:p>
            <a:r>
              <a:rPr lang="en-CA">
                <a:ea typeface="Roboto"/>
                <a:cs typeface="Roboto"/>
              </a:rPr>
              <a:t>Scheduled Send</a:t>
            </a:r>
          </a:p>
        </p:txBody>
      </p:sp>
      <p:sp>
        <p:nvSpPr>
          <p:cNvPr id="5" name="Text Placeholder 4">
            <a:extLst>
              <a:ext uri="{FF2B5EF4-FFF2-40B4-BE49-F238E27FC236}">
                <a16:creationId xmlns:a16="http://schemas.microsoft.com/office/drawing/2014/main" id="{F38B55D3-DABB-1E3B-4767-60AEC918F398}"/>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37635728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A76F-0E61-218F-49F9-10FB399E9CFC}"/>
              </a:ext>
            </a:extLst>
          </p:cNvPr>
          <p:cNvSpPr>
            <a:spLocks noGrp="1"/>
          </p:cNvSpPr>
          <p:nvPr>
            <p:ph type="title"/>
          </p:nvPr>
        </p:nvSpPr>
        <p:spPr/>
        <p:txBody>
          <a:bodyPr>
            <a:normAutofit/>
          </a:bodyPr>
          <a:lstStyle/>
          <a:p>
            <a:r>
              <a:rPr lang="en-US">
                <a:ea typeface="Roboto"/>
                <a:cs typeface="Roboto"/>
              </a:rPr>
              <a:t>Scheduled Send</a:t>
            </a:r>
          </a:p>
        </p:txBody>
      </p:sp>
      <p:sp>
        <p:nvSpPr>
          <p:cNvPr id="3" name="Text Placeholder 2">
            <a:extLst>
              <a:ext uri="{FF2B5EF4-FFF2-40B4-BE49-F238E27FC236}">
                <a16:creationId xmlns:a16="http://schemas.microsoft.com/office/drawing/2014/main" id="{D8F3D6D9-885B-BC3B-9354-A2D112D3E822}"/>
              </a:ext>
            </a:extLst>
          </p:cNvPr>
          <p:cNvSpPr>
            <a:spLocks noGrp="1"/>
          </p:cNvSpPr>
          <p:nvPr>
            <p:ph type="body" sz="quarter" idx="13"/>
          </p:nvPr>
        </p:nvSpPr>
        <p:spPr>
          <a:xfrm>
            <a:off x="431800" y="1335121"/>
            <a:ext cx="4090599" cy="1314465"/>
          </a:xfrm>
        </p:spPr>
        <p:txBody>
          <a:bodyPr vert="horz" lIns="108000" tIns="45720" rIns="91440" bIns="45720" rtlCol="0" anchor="t">
            <a:noAutofit/>
          </a:bodyPr>
          <a:lstStyle/>
          <a:p>
            <a:pPr marL="514350" indent="-514350">
              <a:buAutoNum type="arabicPeriod"/>
            </a:pPr>
            <a:r>
              <a:rPr lang="en-US">
                <a:latin typeface="Roboto Condensed"/>
                <a:ea typeface="Roboto Condensed"/>
                <a:cs typeface="Roboto Condensed"/>
              </a:rPr>
              <a:t>To send an email, select the </a:t>
            </a:r>
            <a:r>
              <a:rPr lang="en-US" b="1">
                <a:latin typeface="Roboto Condensed"/>
                <a:ea typeface="Roboto Condensed"/>
                <a:cs typeface="Roboto Condensed"/>
              </a:rPr>
              <a:t>drop-down arrow</a:t>
            </a:r>
            <a:r>
              <a:rPr lang="en-US">
                <a:latin typeface="Roboto Condensed"/>
                <a:ea typeface="Roboto Condensed"/>
                <a:cs typeface="Roboto Condensed"/>
              </a:rPr>
              <a:t> next to send and click on </a:t>
            </a:r>
            <a:r>
              <a:rPr lang="en-US" b="1">
                <a:latin typeface="Roboto Condensed"/>
                <a:ea typeface="Roboto Condensed"/>
                <a:cs typeface="Roboto Condensed"/>
              </a:rPr>
              <a:t>Schedule send</a:t>
            </a:r>
            <a:endParaRPr lang="en-US" b="1">
              <a:cs typeface="Roboto Condensed"/>
            </a:endParaRPr>
          </a:p>
          <a:p>
            <a:pPr marL="514350" indent="-514350">
              <a:buAutoNum type="arabicPeriod"/>
            </a:pPr>
            <a:r>
              <a:rPr lang="en-US">
                <a:latin typeface="Roboto Condensed"/>
                <a:ea typeface="Roboto Condensed"/>
                <a:cs typeface="Roboto Condensed"/>
              </a:rPr>
              <a:t>Select the</a:t>
            </a:r>
            <a:r>
              <a:rPr lang="en-US" b="1">
                <a:latin typeface="Roboto Condensed"/>
                <a:ea typeface="Roboto Condensed"/>
                <a:cs typeface="Roboto Condensed"/>
              </a:rPr>
              <a:t> time and date</a:t>
            </a:r>
            <a:r>
              <a:rPr lang="en-US">
                <a:latin typeface="Roboto Condensed"/>
                <a:ea typeface="Roboto Condensed"/>
                <a:cs typeface="Roboto Condensed"/>
              </a:rPr>
              <a:t> you'd like your email to be sent</a:t>
            </a:r>
            <a:endParaRPr lang="en-US" b="1">
              <a:latin typeface="Roboto Condensed"/>
              <a:ea typeface="Roboto Condensed"/>
              <a:cs typeface="Roboto Condensed"/>
            </a:endParaRPr>
          </a:p>
          <a:p>
            <a:pPr marL="514350" indent="-514350">
              <a:buAutoNum type="arabicPeriod"/>
            </a:pPr>
            <a:r>
              <a:rPr lang="en-US">
                <a:latin typeface="Roboto Condensed"/>
                <a:ea typeface="Roboto Condensed"/>
                <a:cs typeface="Roboto Condensed"/>
              </a:rPr>
              <a:t>Select </a:t>
            </a:r>
            <a:r>
              <a:rPr lang="en-US" b="1">
                <a:latin typeface="Roboto Condensed"/>
                <a:ea typeface="Roboto Condensed"/>
                <a:cs typeface="Roboto Condensed"/>
              </a:rPr>
              <a:t>Send</a:t>
            </a:r>
          </a:p>
          <a:p>
            <a:pPr marL="457200" indent="-457200">
              <a:buFont typeface="Arial,Sans-Serif"/>
              <a:buChar char="•"/>
            </a:pPr>
            <a:endParaRPr lang="en-US">
              <a:latin typeface="Roboto Condensed"/>
              <a:ea typeface="Roboto Condensed"/>
              <a:cs typeface="Roboto Condensed"/>
            </a:endParaRPr>
          </a:p>
          <a:p>
            <a:endParaRPr lang="en-US" sz="1800">
              <a:latin typeface="Roboto Condensed"/>
              <a:ea typeface="Roboto Condensed"/>
              <a:cs typeface="Roboto Condensed"/>
            </a:endParaRPr>
          </a:p>
          <a:p>
            <a:endParaRPr lang="en-US" sz="1800">
              <a:latin typeface="Roboto Condensed"/>
              <a:ea typeface="Roboto Condensed"/>
              <a:cs typeface="Roboto Condensed"/>
            </a:endParaRPr>
          </a:p>
        </p:txBody>
      </p:sp>
      <p:pic>
        <p:nvPicPr>
          <p:cNvPr id="4" name="Picture 4" descr="A screenshot of a computer&#10;&#10;Description automatically generated">
            <a:extLst>
              <a:ext uri="{FF2B5EF4-FFF2-40B4-BE49-F238E27FC236}">
                <a16:creationId xmlns:a16="http://schemas.microsoft.com/office/drawing/2014/main" id="{79A7A4D1-AD4C-5B95-C811-05A8991068BB}"/>
              </a:ext>
            </a:extLst>
          </p:cNvPr>
          <p:cNvPicPr>
            <a:picLocks noChangeAspect="1"/>
          </p:cNvPicPr>
          <p:nvPr/>
        </p:nvPicPr>
        <p:blipFill>
          <a:blip r:embed="rId3"/>
          <a:stretch>
            <a:fillRect/>
          </a:stretch>
        </p:blipFill>
        <p:spPr>
          <a:xfrm>
            <a:off x="5295900" y="1264820"/>
            <a:ext cx="3014296" cy="1887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5" descr="A screenshot of a calendar&#10;&#10;Description automatically generated">
            <a:extLst>
              <a:ext uri="{FF2B5EF4-FFF2-40B4-BE49-F238E27FC236}">
                <a16:creationId xmlns:a16="http://schemas.microsoft.com/office/drawing/2014/main" id="{01B481A8-E023-A097-1386-2F2C638B151B}"/>
              </a:ext>
            </a:extLst>
          </p:cNvPr>
          <p:cNvPicPr>
            <a:picLocks noChangeAspect="1"/>
          </p:cNvPicPr>
          <p:nvPr/>
        </p:nvPicPr>
        <p:blipFill>
          <a:blip r:embed="rId4"/>
          <a:stretch>
            <a:fillRect/>
          </a:stretch>
        </p:blipFill>
        <p:spPr>
          <a:xfrm>
            <a:off x="8601635" y="2764568"/>
            <a:ext cx="3241430" cy="28614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F0D65EE3-C77C-50DA-BC58-1B6F99E178B3}"/>
              </a:ext>
            </a:extLst>
          </p:cNvPr>
          <p:cNvSpPr/>
          <p:nvPr/>
        </p:nvSpPr>
        <p:spPr>
          <a:xfrm>
            <a:off x="6511944" y="1427751"/>
            <a:ext cx="670225" cy="541496"/>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9" name="Rectangle 8">
            <a:extLst>
              <a:ext uri="{FF2B5EF4-FFF2-40B4-BE49-F238E27FC236}">
                <a16:creationId xmlns:a16="http://schemas.microsoft.com/office/drawing/2014/main" id="{A447B3E9-2BD5-08EE-8CF6-494CDECB9719}"/>
              </a:ext>
            </a:extLst>
          </p:cNvPr>
          <p:cNvSpPr/>
          <p:nvPr/>
        </p:nvSpPr>
        <p:spPr>
          <a:xfrm>
            <a:off x="10373315" y="3148672"/>
            <a:ext cx="1466471" cy="79835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Rectangle 10">
            <a:extLst>
              <a:ext uri="{FF2B5EF4-FFF2-40B4-BE49-F238E27FC236}">
                <a16:creationId xmlns:a16="http://schemas.microsoft.com/office/drawing/2014/main" id="{33D9E762-7E90-86C5-EC4E-6C75AD1E6084}"/>
              </a:ext>
            </a:extLst>
          </p:cNvPr>
          <p:cNvSpPr/>
          <p:nvPr/>
        </p:nvSpPr>
        <p:spPr>
          <a:xfrm>
            <a:off x="10304820" y="5109324"/>
            <a:ext cx="807215" cy="421631"/>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3" name="Rectangle 12">
            <a:extLst>
              <a:ext uri="{FF2B5EF4-FFF2-40B4-BE49-F238E27FC236}">
                <a16:creationId xmlns:a16="http://schemas.microsoft.com/office/drawing/2014/main" id="{4589FC9D-6DFF-DEC3-0F0C-2C614A6D21B4}"/>
              </a:ext>
            </a:extLst>
          </p:cNvPr>
          <p:cNvSpPr/>
          <p:nvPr/>
        </p:nvSpPr>
        <p:spPr>
          <a:xfrm>
            <a:off x="5381787" y="2360987"/>
            <a:ext cx="2742179" cy="609991"/>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18177614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337C-3428-0C5C-1EB6-BF4453590881}"/>
              </a:ext>
            </a:extLst>
          </p:cNvPr>
          <p:cNvSpPr>
            <a:spLocks noGrp="1"/>
          </p:cNvSpPr>
          <p:nvPr>
            <p:ph type="title"/>
          </p:nvPr>
        </p:nvSpPr>
        <p:spPr/>
        <p:txBody>
          <a:bodyPr/>
          <a:lstStyle/>
          <a:p>
            <a:r>
              <a:rPr lang="en-US" sz="4400" b="0" i="0">
                <a:effectLst/>
                <a:latin typeface="+mj-lt"/>
              </a:rPr>
              <a:t>Bookings with Me</a:t>
            </a:r>
          </a:p>
        </p:txBody>
      </p:sp>
      <p:sp>
        <p:nvSpPr>
          <p:cNvPr id="3" name="Text Placeholder 2">
            <a:extLst>
              <a:ext uri="{FF2B5EF4-FFF2-40B4-BE49-F238E27FC236}">
                <a16:creationId xmlns:a16="http://schemas.microsoft.com/office/drawing/2014/main" id="{AE11E95B-5A7B-C7C8-1E10-568DAB6E0899}"/>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40024579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60DFBB-8E9D-5CC2-BE44-197CFDB4510B}"/>
              </a:ext>
            </a:extLst>
          </p:cNvPr>
          <p:cNvSpPr>
            <a:spLocks noGrp="1"/>
          </p:cNvSpPr>
          <p:nvPr>
            <p:ph type="title"/>
          </p:nvPr>
        </p:nvSpPr>
        <p:spPr/>
        <p:txBody>
          <a:bodyPr/>
          <a:lstStyle/>
          <a:p>
            <a:r>
              <a:rPr lang="en-US"/>
              <a:t>Bookings With Me</a:t>
            </a:r>
          </a:p>
        </p:txBody>
      </p:sp>
      <p:sp>
        <p:nvSpPr>
          <p:cNvPr id="5" name="Text Placeholder 4">
            <a:extLst>
              <a:ext uri="{FF2B5EF4-FFF2-40B4-BE49-F238E27FC236}">
                <a16:creationId xmlns:a16="http://schemas.microsoft.com/office/drawing/2014/main" id="{D0230047-EAC9-FA77-D597-6EEDF060D4AB}"/>
              </a:ext>
            </a:extLst>
          </p:cNvPr>
          <p:cNvSpPr>
            <a:spLocks noGrp="1"/>
          </p:cNvSpPr>
          <p:nvPr>
            <p:ph type="body" sz="quarter" idx="13"/>
          </p:nvPr>
        </p:nvSpPr>
        <p:spPr>
          <a:xfrm>
            <a:off x="431800" y="1181100"/>
            <a:ext cx="5251245" cy="4363490"/>
          </a:xfrm>
        </p:spPr>
        <p:txBody>
          <a:bodyPr/>
          <a:lstStyle/>
          <a:p>
            <a:r>
              <a:rPr lang="en-US"/>
              <a:t>Available on the </a:t>
            </a:r>
            <a:r>
              <a:rPr lang="en-US" b="1"/>
              <a:t>Outlook for the Web </a:t>
            </a:r>
            <a:r>
              <a:rPr lang="en-US"/>
              <a:t>only</a:t>
            </a:r>
          </a:p>
          <a:p>
            <a:r>
              <a:rPr lang="en-US"/>
              <a:t>Bookings with me is only for </a:t>
            </a:r>
            <a:r>
              <a:rPr lang="en-US" b="1"/>
              <a:t>1:1</a:t>
            </a:r>
            <a:r>
              <a:rPr lang="en-US"/>
              <a:t> meetings</a:t>
            </a:r>
          </a:p>
          <a:p>
            <a:r>
              <a:rPr lang="en-US"/>
              <a:t>Bookings with me is linked to your </a:t>
            </a:r>
            <a:r>
              <a:rPr lang="en-US" b="1"/>
              <a:t>personal Outlook calendar</a:t>
            </a:r>
          </a:p>
        </p:txBody>
      </p:sp>
      <p:sp>
        <p:nvSpPr>
          <p:cNvPr id="7" name="AutoShape 4">
            <a:extLst>
              <a:ext uri="{FF2B5EF4-FFF2-40B4-BE49-F238E27FC236}">
                <a16:creationId xmlns:a16="http://schemas.microsoft.com/office/drawing/2014/main" id="{BE363ADD-F260-E88A-D7EC-CDE9829E2E6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2DB00CD4-97FF-FD05-7FCE-4A03C31B8325}"/>
              </a:ext>
            </a:extLst>
          </p:cNvPr>
          <p:cNvPicPr>
            <a:picLocks noChangeAspect="1"/>
          </p:cNvPicPr>
          <p:nvPr/>
        </p:nvPicPr>
        <p:blipFill>
          <a:blip r:embed="rId3"/>
          <a:stretch>
            <a:fillRect/>
          </a:stretch>
        </p:blipFill>
        <p:spPr>
          <a:xfrm>
            <a:off x="5683045" y="1313410"/>
            <a:ext cx="2732189" cy="3913200"/>
          </a:xfrm>
          <a:prstGeom prst="rect">
            <a:avLst/>
          </a:prstGeom>
        </p:spPr>
      </p:pic>
      <p:pic>
        <p:nvPicPr>
          <p:cNvPr id="15" name="Picture 14" descr="A screenshot of a website&#10;&#10;Description automatically generated">
            <a:extLst>
              <a:ext uri="{FF2B5EF4-FFF2-40B4-BE49-F238E27FC236}">
                <a16:creationId xmlns:a16="http://schemas.microsoft.com/office/drawing/2014/main" id="{5C92894A-A2A5-4072-884F-D2BF1A0DE1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7456" y="1530882"/>
            <a:ext cx="2992744" cy="2899802"/>
          </a:xfrm>
          <a:prstGeom prst="rect">
            <a:avLst/>
          </a:prstGeom>
        </p:spPr>
      </p:pic>
    </p:spTree>
    <p:extLst>
      <p:ext uri="{BB962C8B-B14F-4D97-AF65-F5344CB8AC3E}">
        <p14:creationId xmlns:p14="http://schemas.microsoft.com/office/powerpoint/2010/main" val="1637957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B535E-321B-A493-4C25-BB08AF677C60}"/>
              </a:ext>
            </a:extLst>
          </p:cNvPr>
          <p:cNvSpPr>
            <a:spLocks noGrp="1"/>
          </p:cNvSpPr>
          <p:nvPr>
            <p:ph type="title"/>
          </p:nvPr>
        </p:nvSpPr>
        <p:spPr/>
        <p:txBody>
          <a:bodyPr>
            <a:normAutofit fontScale="90000"/>
          </a:bodyPr>
          <a:lstStyle/>
          <a:p>
            <a:r>
              <a:rPr lang="en-US"/>
              <a:t>Creating and Managing a Bookings With Me schedule</a:t>
            </a:r>
          </a:p>
        </p:txBody>
      </p:sp>
      <p:pic>
        <p:nvPicPr>
          <p:cNvPr id="5" name="Picture 4">
            <a:extLst>
              <a:ext uri="{FF2B5EF4-FFF2-40B4-BE49-F238E27FC236}">
                <a16:creationId xmlns:a16="http://schemas.microsoft.com/office/drawing/2014/main" id="{FCF76B5F-10A1-A110-738E-DA6009E703FD}"/>
              </a:ext>
            </a:extLst>
          </p:cNvPr>
          <p:cNvPicPr>
            <a:picLocks noChangeAspect="1"/>
          </p:cNvPicPr>
          <p:nvPr/>
        </p:nvPicPr>
        <p:blipFill>
          <a:blip r:embed="rId3"/>
          <a:stretch>
            <a:fillRect/>
          </a:stretch>
        </p:blipFill>
        <p:spPr>
          <a:xfrm>
            <a:off x="6324450" y="1260179"/>
            <a:ext cx="5253336" cy="3866091"/>
          </a:xfrm>
          <a:prstGeom prst="rect">
            <a:avLst/>
          </a:prstGeom>
          <a:ln>
            <a:solidFill>
              <a:schemeClr val="accent1">
                <a:alpha val="88931"/>
              </a:schemeClr>
            </a:solidFill>
          </a:ln>
        </p:spPr>
      </p:pic>
      <p:pic>
        <p:nvPicPr>
          <p:cNvPr id="3" name="Picture 2">
            <a:extLst>
              <a:ext uri="{FF2B5EF4-FFF2-40B4-BE49-F238E27FC236}">
                <a16:creationId xmlns:a16="http://schemas.microsoft.com/office/drawing/2014/main" id="{EBF85D10-9C0A-1EC7-C1FE-E6BBB26B0911}"/>
              </a:ext>
            </a:extLst>
          </p:cNvPr>
          <p:cNvPicPr>
            <a:picLocks noChangeAspect="1"/>
          </p:cNvPicPr>
          <p:nvPr/>
        </p:nvPicPr>
        <p:blipFill>
          <a:blip r:embed="rId4"/>
          <a:stretch>
            <a:fillRect/>
          </a:stretch>
        </p:blipFill>
        <p:spPr>
          <a:xfrm>
            <a:off x="816814" y="1324260"/>
            <a:ext cx="4313315" cy="3565599"/>
          </a:xfrm>
          <a:prstGeom prst="rect">
            <a:avLst/>
          </a:prstGeom>
          <a:ln>
            <a:solidFill>
              <a:schemeClr val="accent1">
                <a:alpha val="92048"/>
              </a:schemeClr>
            </a:solidFill>
          </a:ln>
        </p:spPr>
      </p:pic>
      <p:sp>
        <p:nvSpPr>
          <p:cNvPr id="4" name="Rectangle 3">
            <a:extLst>
              <a:ext uri="{FF2B5EF4-FFF2-40B4-BE49-F238E27FC236}">
                <a16:creationId xmlns:a16="http://schemas.microsoft.com/office/drawing/2014/main" id="{0985FF73-0873-8535-F0D1-21FA35B4D5BB}"/>
              </a:ext>
            </a:extLst>
          </p:cNvPr>
          <p:cNvSpPr/>
          <p:nvPr/>
        </p:nvSpPr>
        <p:spPr>
          <a:xfrm>
            <a:off x="817782" y="1758234"/>
            <a:ext cx="282069" cy="28464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E94769-DC4D-7937-B04B-4976AE93C7BC}"/>
              </a:ext>
            </a:extLst>
          </p:cNvPr>
          <p:cNvSpPr/>
          <p:nvPr/>
        </p:nvSpPr>
        <p:spPr>
          <a:xfrm>
            <a:off x="2591740" y="1615912"/>
            <a:ext cx="263295" cy="28464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0" name="Rectangle 9">
            <a:extLst>
              <a:ext uri="{FF2B5EF4-FFF2-40B4-BE49-F238E27FC236}">
                <a16:creationId xmlns:a16="http://schemas.microsoft.com/office/drawing/2014/main" id="{A26A0864-985A-6420-C88E-6B0D14715D56}"/>
              </a:ext>
            </a:extLst>
          </p:cNvPr>
          <p:cNvSpPr/>
          <p:nvPr/>
        </p:nvSpPr>
        <p:spPr>
          <a:xfrm>
            <a:off x="1721044" y="2614586"/>
            <a:ext cx="1252427" cy="28464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
        <p:nvSpPr>
          <p:cNvPr id="11" name="Text Placeholder 2">
            <a:extLst>
              <a:ext uri="{FF2B5EF4-FFF2-40B4-BE49-F238E27FC236}">
                <a16:creationId xmlns:a16="http://schemas.microsoft.com/office/drawing/2014/main" id="{8484394E-3E53-5844-EF7E-9D0012096310}"/>
              </a:ext>
            </a:extLst>
          </p:cNvPr>
          <p:cNvSpPr txBox="1">
            <a:spLocks/>
          </p:cNvSpPr>
          <p:nvPr/>
        </p:nvSpPr>
        <p:spPr>
          <a:xfrm>
            <a:off x="316646" y="1679364"/>
            <a:ext cx="385849" cy="442382"/>
          </a:xfrm>
          <a:prstGeom prst="rect">
            <a:avLst/>
          </a:prstGeom>
        </p:spPr>
        <p:txBody>
          <a:bodyPr vert="horz" lIns="108000" tIns="45720" rIns="91440" bIns="45720" rtlCol="0">
            <a:normAutofit fontScale="92500"/>
          </a:bodyPr>
          <a:lstStyle>
            <a:lvl1pPr marL="0" indent="0" algn="l" defTabSz="457189" rtl="0" eaLnBrk="1" latinLnBrk="0" hangingPunct="1">
              <a:lnSpc>
                <a:spcPct val="112000"/>
              </a:lnSpc>
              <a:spcBef>
                <a:spcPts val="0"/>
              </a:spcBef>
              <a:spcAft>
                <a:spcPts val="800"/>
              </a:spcAft>
              <a:buClr>
                <a:schemeClr val="accent1"/>
              </a:buClr>
              <a:buFont typeface="Arial" panose="020B0604020202020204" pitchFamily="34" charset="0"/>
              <a:buNone/>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1pPr>
            <a:lvl2pPr marL="646934" indent="-28574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2pPr>
            <a:lvl3pPr marL="902977"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3pPr>
            <a:lvl4pPr marL="1168171" indent="-22859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4pPr>
            <a:lvl5pPr marL="1433364"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t>1. </a:t>
            </a:r>
          </a:p>
        </p:txBody>
      </p:sp>
      <p:sp>
        <p:nvSpPr>
          <p:cNvPr id="14" name="Text Placeholder 2">
            <a:extLst>
              <a:ext uri="{FF2B5EF4-FFF2-40B4-BE49-F238E27FC236}">
                <a16:creationId xmlns:a16="http://schemas.microsoft.com/office/drawing/2014/main" id="{DBABA077-81D1-A063-E420-A0E8FE4CBEFA}"/>
              </a:ext>
            </a:extLst>
          </p:cNvPr>
          <p:cNvSpPr txBox="1">
            <a:spLocks/>
          </p:cNvSpPr>
          <p:nvPr/>
        </p:nvSpPr>
        <p:spPr>
          <a:xfrm>
            <a:off x="2855035" y="1286140"/>
            <a:ext cx="385849" cy="442382"/>
          </a:xfrm>
          <a:prstGeom prst="rect">
            <a:avLst/>
          </a:prstGeom>
        </p:spPr>
        <p:txBody>
          <a:bodyPr vert="horz" lIns="108000" tIns="45720" rIns="91440" bIns="45720" rtlCol="0">
            <a:normAutofit fontScale="92500"/>
          </a:bodyPr>
          <a:lstStyle>
            <a:lvl1pPr marL="0" indent="0" algn="l" defTabSz="457189" rtl="0" eaLnBrk="1" latinLnBrk="0" hangingPunct="1">
              <a:lnSpc>
                <a:spcPct val="112000"/>
              </a:lnSpc>
              <a:spcBef>
                <a:spcPts val="0"/>
              </a:spcBef>
              <a:spcAft>
                <a:spcPts val="800"/>
              </a:spcAft>
              <a:buClr>
                <a:schemeClr val="accent1"/>
              </a:buClr>
              <a:buFont typeface="Arial" panose="020B0604020202020204" pitchFamily="34" charset="0"/>
              <a:buNone/>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1pPr>
            <a:lvl2pPr marL="646934" indent="-28574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2pPr>
            <a:lvl3pPr marL="902977"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3pPr>
            <a:lvl4pPr marL="1168171" indent="-228594" algn="l" defTabSz="457189" rtl="0" eaLnBrk="1" latinLnBrk="0" hangingPunct="1">
              <a:lnSpc>
                <a:spcPct val="112000"/>
              </a:lnSpc>
              <a:spcBef>
                <a:spcPts val="0"/>
              </a:spcBef>
              <a:spcAft>
                <a:spcPts val="800"/>
              </a:spcAft>
              <a:buClr>
                <a:schemeClr val="accent1"/>
              </a:buClr>
              <a:buSzPct val="65000"/>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4pPr>
            <a:lvl5pPr marL="1433364" indent="-228594" algn="l" defTabSz="457189" rtl="0" eaLnBrk="1" latinLnBrk="0" hangingPunct="1">
              <a:lnSpc>
                <a:spcPct val="112000"/>
              </a:lnSpc>
              <a:spcBef>
                <a:spcPts val="0"/>
              </a:spcBef>
              <a:spcAft>
                <a:spcPts val="800"/>
              </a:spcAft>
              <a:buClr>
                <a:schemeClr val="accent1"/>
              </a:buClr>
              <a:buFont typeface="Arial" panose="020B0604020202020204" pitchFamily="34" charset="0"/>
              <a:buChar char="•"/>
              <a:defRPr sz="2800" b="0" i="0" kern="1200">
                <a:solidFill>
                  <a:schemeClr val="bg2">
                    <a:lumMod val="10000"/>
                  </a:schemeClr>
                </a:solidFill>
                <a:latin typeface="Roboto Condensed" panose="02000000000000000000" pitchFamily="2" charset="0"/>
                <a:ea typeface="Roboto Condensed" panose="02000000000000000000" pitchFamily="2" charset="0"/>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a:t>2.</a:t>
            </a:r>
          </a:p>
        </p:txBody>
      </p:sp>
    </p:spTree>
    <p:extLst>
      <p:ext uri="{BB962C8B-B14F-4D97-AF65-F5344CB8AC3E}">
        <p14:creationId xmlns:p14="http://schemas.microsoft.com/office/powerpoint/2010/main" val="22701495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348A-1E82-366E-065A-840735F7D404}"/>
              </a:ext>
            </a:extLst>
          </p:cNvPr>
          <p:cNvSpPr>
            <a:spLocks noGrp="1"/>
          </p:cNvSpPr>
          <p:nvPr>
            <p:ph type="title"/>
          </p:nvPr>
        </p:nvSpPr>
        <p:spPr/>
        <p:txBody>
          <a:bodyPr/>
          <a:lstStyle/>
          <a:p>
            <a:r>
              <a:rPr lang="en-US"/>
              <a:t>Your Bookings With Me Page</a:t>
            </a:r>
          </a:p>
        </p:txBody>
      </p:sp>
      <p:sp>
        <p:nvSpPr>
          <p:cNvPr id="6" name="Text Placeholder 4">
            <a:extLst>
              <a:ext uri="{FF2B5EF4-FFF2-40B4-BE49-F238E27FC236}">
                <a16:creationId xmlns:a16="http://schemas.microsoft.com/office/drawing/2014/main" id="{CF61D7F1-0529-3ECA-8A9A-D11FA3D1361D}"/>
              </a:ext>
            </a:extLst>
          </p:cNvPr>
          <p:cNvSpPr>
            <a:spLocks noGrp="1"/>
          </p:cNvSpPr>
          <p:nvPr>
            <p:ph type="body" sz="quarter" idx="13"/>
          </p:nvPr>
        </p:nvSpPr>
        <p:spPr>
          <a:xfrm>
            <a:off x="431800" y="1181100"/>
            <a:ext cx="5251245" cy="4363490"/>
          </a:xfrm>
        </p:spPr>
        <p:txBody>
          <a:bodyPr/>
          <a:lstStyle/>
          <a:p>
            <a:r>
              <a:rPr lang="en-US"/>
              <a:t>Sharing options:</a:t>
            </a:r>
          </a:p>
          <a:p>
            <a:pPr marL="457200" indent="-457200">
              <a:buFont typeface="Arial" panose="020B0604020202020204" pitchFamily="34" charset="0"/>
              <a:buChar char="•"/>
            </a:pPr>
            <a:r>
              <a:rPr lang="en-US"/>
              <a:t>Copy Link</a:t>
            </a:r>
          </a:p>
          <a:p>
            <a:pPr marL="457200" indent="-457200">
              <a:buFont typeface="Arial" panose="020B0604020202020204" pitchFamily="34" charset="0"/>
              <a:buChar char="•"/>
            </a:pPr>
            <a:r>
              <a:rPr lang="en-US"/>
              <a:t>Share via Email</a:t>
            </a:r>
          </a:p>
          <a:p>
            <a:pPr marL="457200" indent="-457200">
              <a:buFont typeface="Arial" panose="020B0604020202020204" pitchFamily="34" charset="0"/>
              <a:buChar char="•"/>
            </a:pPr>
            <a:r>
              <a:rPr lang="en-US"/>
              <a:t>Email Signature Settings</a:t>
            </a:r>
          </a:p>
        </p:txBody>
      </p:sp>
      <p:pic>
        <p:nvPicPr>
          <p:cNvPr id="4" name="Picture 3" descr="A screenshot of a website&#10;&#10;Description automatically generated">
            <a:extLst>
              <a:ext uri="{FF2B5EF4-FFF2-40B4-BE49-F238E27FC236}">
                <a16:creationId xmlns:a16="http://schemas.microsoft.com/office/drawing/2014/main" id="{02AE4CD3-0320-D62D-7153-9D1A11299B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8351" y="1048789"/>
            <a:ext cx="6862360" cy="4048505"/>
          </a:xfrm>
          <a:prstGeom prst="rect">
            <a:avLst/>
          </a:prstGeom>
          <a:ln>
            <a:solidFill>
              <a:schemeClr val="accent1">
                <a:alpha val="91618"/>
              </a:schemeClr>
            </a:solidFill>
          </a:ln>
        </p:spPr>
      </p:pic>
      <p:sp>
        <p:nvSpPr>
          <p:cNvPr id="7" name="Rectangle 6">
            <a:extLst>
              <a:ext uri="{FF2B5EF4-FFF2-40B4-BE49-F238E27FC236}">
                <a16:creationId xmlns:a16="http://schemas.microsoft.com/office/drawing/2014/main" id="{6D026B4E-1BE8-E676-B5FD-AA62406E421E}"/>
              </a:ext>
            </a:extLst>
          </p:cNvPr>
          <p:cNvSpPr/>
          <p:nvPr/>
        </p:nvSpPr>
        <p:spPr>
          <a:xfrm>
            <a:off x="10450191" y="3073041"/>
            <a:ext cx="1520520" cy="1362772"/>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pic>
        <p:nvPicPr>
          <p:cNvPr id="5" name="Picture 4" descr="A close-up of a contact us&#10;&#10;Description automatically generated">
            <a:extLst>
              <a:ext uri="{FF2B5EF4-FFF2-40B4-BE49-F238E27FC236}">
                <a16:creationId xmlns:a16="http://schemas.microsoft.com/office/drawing/2014/main" id="{E67CA210-E598-5B5F-139F-E885C281DC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0652" y="4058492"/>
            <a:ext cx="3355741" cy="1806279"/>
          </a:xfrm>
          <a:prstGeom prst="rect">
            <a:avLst/>
          </a:prstGeom>
          <a:ln>
            <a:solidFill>
              <a:schemeClr val="accent1"/>
            </a:solidFill>
          </a:ln>
        </p:spPr>
      </p:pic>
      <p:sp>
        <p:nvSpPr>
          <p:cNvPr id="8" name="Rectangle 7">
            <a:extLst>
              <a:ext uri="{FF2B5EF4-FFF2-40B4-BE49-F238E27FC236}">
                <a16:creationId xmlns:a16="http://schemas.microsoft.com/office/drawing/2014/main" id="{64B02888-74AA-A157-1E5E-78DF4124FFA4}"/>
              </a:ext>
            </a:extLst>
          </p:cNvPr>
          <p:cNvSpPr/>
          <p:nvPr/>
        </p:nvSpPr>
        <p:spPr>
          <a:xfrm>
            <a:off x="910530" y="5356718"/>
            <a:ext cx="2074249" cy="37574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 </a:t>
            </a:r>
          </a:p>
        </p:txBody>
      </p:sp>
    </p:spTree>
    <p:extLst>
      <p:ext uri="{BB962C8B-B14F-4D97-AF65-F5344CB8AC3E}">
        <p14:creationId xmlns:p14="http://schemas.microsoft.com/office/powerpoint/2010/main" val="658085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5283-1A6C-4408-65E9-E510A318544E}"/>
              </a:ext>
            </a:extLst>
          </p:cNvPr>
          <p:cNvSpPr>
            <a:spLocks noGrp="1"/>
          </p:cNvSpPr>
          <p:nvPr>
            <p:ph type="title"/>
          </p:nvPr>
        </p:nvSpPr>
        <p:spPr/>
        <p:txBody>
          <a:bodyPr/>
          <a:lstStyle/>
          <a:p>
            <a:r>
              <a:rPr lang="en-US">
                <a:ea typeface="Roboto"/>
                <a:cs typeface="Roboto"/>
              </a:rPr>
              <a:t>Discover &amp; Learn</a:t>
            </a:r>
            <a:endParaRPr lang="en-US"/>
          </a:p>
        </p:txBody>
      </p:sp>
    </p:spTree>
    <p:extLst>
      <p:ext uri="{BB962C8B-B14F-4D97-AF65-F5344CB8AC3E}">
        <p14:creationId xmlns:p14="http://schemas.microsoft.com/office/powerpoint/2010/main" val="2964794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A529-E163-0E7A-D805-25B42CD2BBCC}"/>
              </a:ext>
            </a:extLst>
          </p:cNvPr>
          <p:cNvSpPr>
            <a:spLocks noGrp="1"/>
          </p:cNvSpPr>
          <p:nvPr>
            <p:ph type="title"/>
          </p:nvPr>
        </p:nvSpPr>
        <p:spPr>
          <a:xfrm>
            <a:off x="464962" y="2925816"/>
            <a:ext cx="10785630" cy="1006368"/>
          </a:xfrm>
        </p:spPr>
        <p:txBody>
          <a:bodyPr/>
          <a:lstStyle/>
          <a:p>
            <a:r>
              <a:rPr lang="en-CA" sz="4400" b="0" i="0">
                <a:effectLst/>
                <a:latin typeface="+mj-lt"/>
                <a:ea typeface="Roboto Condensed"/>
              </a:rPr>
              <a:t>Conversation View &amp; Search</a:t>
            </a:r>
          </a:p>
        </p:txBody>
      </p:sp>
      <p:sp>
        <p:nvSpPr>
          <p:cNvPr id="3" name="Text Placeholder 2">
            <a:extLst>
              <a:ext uri="{FF2B5EF4-FFF2-40B4-BE49-F238E27FC236}">
                <a16:creationId xmlns:a16="http://schemas.microsoft.com/office/drawing/2014/main" id="{ED7D0B42-DBDC-3B3D-592C-22A0881B58D2}"/>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2463174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13DF-337E-C760-D3C5-BDBE0FF7C8DD}"/>
              </a:ext>
            </a:extLst>
          </p:cNvPr>
          <p:cNvSpPr>
            <a:spLocks noGrp="1"/>
          </p:cNvSpPr>
          <p:nvPr>
            <p:ph type="title"/>
          </p:nvPr>
        </p:nvSpPr>
        <p:spPr>
          <a:xfrm>
            <a:off x="129171" y="76049"/>
            <a:ext cx="9037578" cy="717219"/>
          </a:xfrm>
        </p:spPr>
        <p:txBody>
          <a:bodyPr/>
          <a:lstStyle/>
          <a:p>
            <a:r>
              <a:rPr lang="en-US">
                <a:ea typeface="Roboto"/>
                <a:cs typeface="Roboto"/>
              </a:rPr>
              <a:t>Discover &amp; Learn</a:t>
            </a:r>
            <a:endParaRPr lang="en-US"/>
          </a:p>
        </p:txBody>
      </p:sp>
      <p:sp>
        <p:nvSpPr>
          <p:cNvPr id="3" name="Text Placeholder 2">
            <a:extLst>
              <a:ext uri="{FF2B5EF4-FFF2-40B4-BE49-F238E27FC236}">
                <a16:creationId xmlns:a16="http://schemas.microsoft.com/office/drawing/2014/main" id="{AC0A6C90-120C-8A3B-A330-2153B047C60B}"/>
              </a:ext>
            </a:extLst>
          </p:cNvPr>
          <p:cNvSpPr>
            <a:spLocks noGrp="1"/>
          </p:cNvSpPr>
          <p:nvPr>
            <p:ph type="body" sz="quarter" idx="13"/>
          </p:nvPr>
        </p:nvSpPr>
        <p:spPr>
          <a:xfrm>
            <a:off x="431800" y="1181100"/>
            <a:ext cx="11264900" cy="4613936"/>
          </a:xfrm>
        </p:spPr>
        <p:txBody>
          <a:bodyPr vert="horz" lIns="108000" tIns="45720" rIns="91440" bIns="45720" rtlCol="0" anchor="t">
            <a:normAutofit/>
          </a:bodyPr>
          <a:lstStyle/>
          <a:p>
            <a:r>
              <a:rPr lang="en-US">
                <a:latin typeface="Roboto Condensed"/>
                <a:ea typeface="Roboto Condensed"/>
                <a:cs typeface="Roboto Condensed"/>
              </a:rPr>
              <a:t>You can access Discover &amp; Learn on Teams</a:t>
            </a:r>
          </a:p>
          <a:p>
            <a:r>
              <a:rPr lang="en-US" sz="2400">
                <a:solidFill>
                  <a:srgbClr val="981526"/>
                </a:solidFill>
                <a:latin typeface="roboto condensed"/>
                <a:ea typeface="roboto condensed"/>
                <a:cs typeface="roboto condensed"/>
                <a:hlinkClick r:id="rId3"/>
              </a:rPr>
              <a:t>Discover &amp; Learn</a:t>
            </a:r>
            <a:endParaRPr lang="en-US"/>
          </a:p>
          <a:p>
            <a:endParaRPr lang="en-US">
              <a:latin typeface="Roboto Condensed"/>
              <a:ea typeface="Roboto Condensed"/>
              <a:cs typeface="Roboto Condensed"/>
            </a:endParaRPr>
          </a:p>
          <a:p>
            <a:r>
              <a:rPr lang="en-US">
                <a:latin typeface="Roboto Condensed"/>
                <a:ea typeface="Roboto Condensed"/>
                <a:cs typeface="Roboto Condensed"/>
              </a:rPr>
              <a:t>For easy access, </a:t>
            </a:r>
            <a:r>
              <a:rPr lang="en-US" b="1">
                <a:latin typeface="Roboto Condensed"/>
                <a:ea typeface="Roboto Condensed"/>
                <a:cs typeface="Roboto Condensed"/>
              </a:rPr>
              <a:t>Pin the site</a:t>
            </a:r>
            <a:endParaRPr lang="en-US" b="1">
              <a:cs typeface="Roboto Condensed"/>
            </a:endParaRPr>
          </a:p>
          <a:p>
            <a:pPr marL="514350" indent="-514350">
              <a:buAutoNum type="arabicPeriod"/>
            </a:pPr>
            <a:r>
              <a:rPr lang="en-US">
                <a:latin typeface="Roboto Condensed"/>
                <a:ea typeface="Roboto Condensed"/>
                <a:cs typeface="Roboto Condensed"/>
              </a:rPr>
              <a:t>Click on the </a:t>
            </a:r>
            <a:r>
              <a:rPr lang="en-US" b="1">
                <a:latin typeface="Roboto Condensed"/>
                <a:ea typeface="Roboto Condensed"/>
                <a:cs typeface="Roboto Condensed"/>
              </a:rPr>
              <a:t>ellipses (…)</a:t>
            </a:r>
            <a:r>
              <a:rPr lang="en-US">
                <a:latin typeface="Roboto Condensed"/>
                <a:ea typeface="Roboto Condensed"/>
                <a:cs typeface="Roboto Condensed"/>
              </a:rPr>
              <a:t> in Teams</a:t>
            </a:r>
            <a:endParaRPr lang="en-US">
              <a:cs typeface="Roboto Condensed"/>
            </a:endParaRPr>
          </a:p>
          <a:p>
            <a:pPr marL="514350" indent="-514350">
              <a:buAutoNum type="arabicPeriod"/>
            </a:pPr>
            <a:r>
              <a:rPr lang="en-US">
                <a:latin typeface="Roboto Condensed"/>
                <a:ea typeface="Roboto Condensed"/>
                <a:cs typeface="Roboto Condensed"/>
              </a:rPr>
              <a:t>Type discover and search</a:t>
            </a:r>
          </a:p>
          <a:p>
            <a:pPr marL="514350" indent="-514350">
              <a:buAutoNum type="arabicPeriod"/>
            </a:pPr>
            <a:r>
              <a:rPr lang="en-US">
                <a:latin typeface="Roboto Condensed"/>
                <a:ea typeface="Roboto Condensed"/>
                <a:cs typeface="Roboto Condensed"/>
              </a:rPr>
              <a:t>Right click on the </a:t>
            </a:r>
            <a:r>
              <a:rPr lang="en-US" b="1">
                <a:latin typeface="Roboto Condensed"/>
                <a:ea typeface="Roboto Condensed"/>
                <a:cs typeface="Roboto Condensed"/>
              </a:rPr>
              <a:t>Discover</a:t>
            </a:r>
            <a:r>
              <a:rPr lang="en-US">
                <a:latin typeface="Roboto Condensed"/>
                <a:ea typeface="Roboto Condensed"/>
                <a:cs typeface="Roboto Condensed"/>
              </a:rPr>
              <a:t> Icon, and select </a:t>
            </a:r>
            <a:r>
              <a:rPr lang="en-US" b="1">
                <a:latin typeface="Roboto Condensed"/>
                <a:ea typeface="Roboto Condensed"/>
                <a:cs typeface="Roboto Condensed"/>
              </a:rPr>
              <a:t>Pin</a:t>
            </a:r>
          </a:p>
        </p:txBody>
      </p:sp>
      <p:pic>
        <p:nvPicPr>
          <p:cNvPr id="4" name="Picture 4" descr="A screenshot of a phone&#10;&#10;Description automatically generated">
            <a:extLst>
              <a:ext uri="{FF2B5EF4-FFF2-40B4-BE49-F238E27FC236}">
                <a16:creationId xmlns:a16="http://schemas.microsoft.com/office/drawing/2014/main" id="{E05FB9FE-36F4-1CC7-F4B8-CCA4BAC0FE35}"/>
              </a:ext>
            </a:extLst>
          </p:cNvPr>
          <p:cNvPicPr>
            <a:picLocks noChangeAspect="1"/>
          </p:cNvPicPr>
          <p:nvPr/>
        </p:nvPicPr>
        <p:blipFill>
          <a:blip r:embed="rId4"/>
          <a:stretch>
            <a:fillRect/>
          </a:stretch>
        </p:blipFill>
        <p:spPr>
          <a:xfrm>
            <a:off x="8064031" y="1180599"/>
            <a:ext cx="3580459" cy="4449764"/>
          </a:xfrm>
          <a:prstGeom prst="rect">
            <a:avLst/>
          </a:prstGeom>
        </p:spPr>
      </p:pic>
      <p:sp>
        <p:nvSpPr>
          <p:cNvPr id="8" name="Rectangle 7">
            <a:extLst>
              <a:ext uri="{FF2B5EF4-FFF2-40B4-BE49-F238E27FC236}">
                <a16:creationId xmlns:a16="http://schemas.microsoft.com/office/drawing/2014/main" id="{BFC19AE6-2C46-D070-85C2-7A560F380C08}"/>
              </a:ext>
            </a:extLst>
          </p:cNvPr>
          <p:cNvSpPr/>
          <p:nvPr/>
        </p:nvSpPr>
        <p:spPr>
          <a:xfrm>
            <a:off x="8674444" y="1397393"/>
            <a:ext cx="1873956" cy="25588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1F18E828-B911-9586-885F-D812C160D475}"/>
              </a:ext>
            </a:extLst>
          </p:cNvPr>
          <p:cNvSpPr/>
          <p:nvPr/>
        </p:nvSpPr>
        <p:spPr>
          <a:xfrm>
            <a:off x="8151138" y="2682277"/>
            <a:ext cx="321734" cy="44403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4">
            <a:extLst>
              <a:ext uri="{FF2B5EF4-FFF2-40B4-BE49-F238E27FC236}">
                <a16:creationId xmlns:a16="http://schemas.microsoft.com/office/drawing/2014/main" id="{FA18306E-D2A9-3531-946E-4596FA658620}"/>
              </a:ext>
            </a:extLst>
          </p:cNvPr>
          <p:cNvSpPr/>
          <p:nvPr/>
        </p:nvSpPr>
        <p:spPr>
          <a:xfrm>
            <a:off x="9552841" y="2089610"/>
            <a:ext cx="829734" cy="321734"/>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591504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D1FF0-C5FE-E06A-0075-22D4B04BA4E2}"/>
              </a:ext>
            </a:extLst>
          </p:cNvPr>
          <p:cNvSpPr>
            <a:spLocks noGrp="1"/>
          </p:cNvSpPr>
          <p:nvPr>
            <p:ph type="title"/>
          </p:nvPr>
        </p:nvSpPr>
        <p:spPr>
          <a:xfrm>
            <a:off x="464962" y="2925816"/>
            <a:ext cx="10203038" cy="1006368"/>
          </a:xfrm>
        </p:spPr>
        <p:txBody>
          <a:bodyPr/>
          <a:lstStyle/>
          <a:p>
            <a:r>
              <a:rPr lang="en-CA"/>
              <a:t>Support and Community of Practice</a:t>
            </a:r>
          </a:p>
        </p:txBody>
      </p:sp>
    </p:spTree>
    <p:extLst>
      <p:ext uri="{BB962C8B-B14F-4D97-AF65-F5344CB8AC3E}">
        <p14:creationId xmlns:p14="http://schemas.microsoft.com/office/powerpoint/2010/main" val="5556698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BA76F-0E61-218F-49F9-10FB399E9CFC}"/>
              </a:ext>
            </a:extLst>
          </p:cNvPr>
          <p:cNvSpPr>
            <a:spLocks noGrp="1"/>
          </p:cNvSpPr>
          <p:nvPr>
            <p:ph type="title"/>
          </p:nvPr>
        </p:nvSpPr>
        <p:spPr/>
        <p:txBody>
          <a:bodyPr>
            <a:normAutofit/>
          </a:bodyPr>
          <a:lstStyle/>
          <a:p>
            <a:r>
              <a:rPr lang="en-US">
                <a:ea typeface="Roboto"/>
                <a:cs typeface="Roboto"/>
              </a:rPr>
              <a:t>Support and Community of Practice</a:t>
            </a:r>
          </a:p>
        </p:txBody>
      </p:sp>
      <p:sp>
        <p:nvSpPr>
          <p:cNvPr id="3" name="Text Placeholder 2">
            <a:extLst>
              <a:ext uri="{FF2B5EF4-FFF2-40B4-BE49-F238E27FC236}">
                <a16:creationId xmlns:a16="http://schemas.microsoft.com/office/drawing/2014/main" id="{D8F3D6D9-885B-BC3B-9354-A2D112D3E822}"/>
              </a:ext>
            </a:extLst>
          </p:cNvPr>
          <p:cNvSpPr>
            <a:spLocks noGrp="1"/>
          </p:cNvSpPr>
          <p:nvPr>
            <p:ph type="body" sz="quarter" idx="13"/>
          </p:nvPr>
        </p:nvSpPr>
        <p:spPr>
          <a:xfrm>
            <a:off x="431800" y="1335121"/>
            <a:ext cx="7757160" cy="4603563"/>
          </a:xfrm>
        </p:spPr>
        <p:txBody>
          <a:bodyPr vert="horz" lIns="108000" tIns="45720" rIns="91440" bIns="45720" rtlCol="0" anchor="t">
            <a:noAutofit/>
          </a:bodyPr>
          <a:lstStyle/>
          <a:p>
            <a:pPr marL="457200" indent="-457200">
              <a:buFont typeface="Arial,Sans-Serif"/>
              <a:buChar char="•"/>
            </a:pPr>
            <a:r>
              <a:rPr lang="en-US">
                <a:latin typeface="Roboto Condensed"/>
                <a:ea typeface="Roboto Condensed"/>
                <a:cs typeface="Roboto Condensed"/>
              </a:rPr>
              <a:t>You can find assistance by asking questions in the </a:t>
            </a:r>
            <a:r>
              <a:rPr lang="en-US">
                <a:latin typeface="Roboto Condensed"/>
                <a:ea typeface="Roboto Condensed"/>
                <a:cs typeface="Roboto Condensed"/>
                <a:hlinkClick r:id="rId3"/>
              </a:rPr>
              <a:t>Staff Community of Practice </a:t>
            </a:r>
            <a:br>
              <a:rPr lang="en-US">
                <a:latin typeface="Roboto Condensed"/>
                <a:ea typeface="Roboto Condensed"/>
                <a:cs typeface="Roboto Condensed"/>
              </a:rPr>
            </a:br>
            <a:endParaRPr lang="en-US" sz="2400">
              <a:solidFill>
                <a:srgbClr val="981526"/>
              </a:solidFill>
              <a:latin typeface="roboto condensed"/>
              <a:ea typeface="roboto condensed"/>
              <a:cs typeface="roboto condensed"/>
            </a:endParaRPr>
          </a:p>
          <a:p>
            <a:pPr marL="457200" indent="-457200">
              <a:buFont typeface="Arial" panose="020B0604020202020204" pitchFamily="34" charset="0"/>
              <a:buChar char="•"/>
            </a:pPr>
            <a:r>
              <a:rPr lang="en-US">
                <a:solidFill>
                  <a:srgbClr val="191916"/>
                </a:solidFill>
                <a:latin typeface="Roboto Condensed"/>
                <a:ea typeface="Roboto Condensed"/>
                <a:cs typeface="Roboto Condensed"/>
              </a:rPr>
              <a:t>You can book consultations/training with Christa</a:t>
            </a:r>
            <a:br>
              <a:rPr lang="en-US" sz="2400">
                <a:latin typeface="roboto condensed"/>
                <a:ea typeface="roboto condensed"/>
                <a:cs typeface="roboto condensed"/>
              </a:rPr>
            </a:br>
            <a:br>
              <a:rPr lang="en-US" sz="2400">
                <a:latin typeface="roboto condensed"/>
                <a:ea typeface="roboto condensed"/>
                <a:cs typeface="roboto condensed"/>
              </a:rPr>
            </a:br>
            <a:endParaRPr lang="en-US" sz="2400">
              <a:solidFill>
                <a:srgbClr val="981526"/>
              </a:solidFill>
              <a:latin typeface="roboto condensed"/>
              <a:ea typeface="roboto condensed"/>
              <a:cs typeface="roboto condensed"/>
            </a:endParaRPr>
          </a:p>
          <a:p>
            <a:pPr marL="457200" indent="-457200">
              <a:buFont typeface="Arial,Sans-Serif"/>
              <a:buChar char="•"/>
            </a:pPr>
            <a:endParaRPr lang="en-US">
              <a:latin typeface="Roboto Condensed"/>
              <a:ea typeface="Roboto Condensed"/>
              <a:cs typeface="Roboto Condensed"/>
            </a:endParaRPr>
          </a:p>
          <a:p>
            <a:endParaRPr lang="en-US" sz="1800">
              <a:latin typeface="Roboto Condensed"/>
              <a:ea typeface="Roboto Condensed"/>
              <a:cs typeface="Roboto Condensed"/>
            </a:endParaRPr>
          </a:p>
          <a:p>
            <a:endParaRPr lang="en-US" sz="1800">
              <a:latin typeface="Roboto Condensed"/>
              <a:ea typeface="Roboto Condensed"/>
              <a:cs typeface="Roboto Condensed"/>
            </a:endParaRPr>
          </a:p>
        </p:txBody>
      </p:sp>
      <p:pic>
        <p:nvPicPr>
          <p:cNvPr id="2050" name="Picture 2">
            <a:extLst>
              <a:ext uri="{FF2B5EF4-FFF2-40B4-BE49-F238E27FC236}">
                <a16:creationId xmlns:a16="http://schemas.microsoft.com/office/drawing/2014/main" id="{4533D1C7-2C52-D5AE-BA15-CD32171885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6986" y="1750678"/>
            <a:ext cx="3333904" cy="3036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214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95283-1A6C-4408-65E9-E510A318544E}"/>
              </a:ext>
            </a:extLst>
          </p:cNvPr>
          <p:cNvSpPr>
            <a:spLocks noGrp="1"/>
          </p:cNvSpPr>
          <p:nvPr>
            <p:ph type="title"/>
          </p:nvPr>
        </p:nvSpPr>
        <p:spPr/>
        <p:txBody>
          <a:bodyPr/>
          <a:lstStyle/>
          <a:p>
            <a:r>
              <a:rPr lang="en-US">
                <a:ea typeface="Roboto"/>
                <a:cs typeface="Roboto"/>
              </a:rPr>
              <a:t>Booking consultations</a:t>
            </a:r>
            <a:endParaRPr lang="en-US"/>
          </a:p>
        </p:txBody>
      </p:sp>
      <p:sp>
        <p:nvSpPr>
          <p:cNvPr id="3" name="Text Placeholder 2">
            <a:extLst>
              <a:ext uri="{FF2B5EF4-FFF2-40B4-BE49-F238E27FC236}">
                <a16:creationId xmlns:a16="http://schemas.microsoft.com/office/drawing/2014/main" id="{F4236966-3253-C14A-BBDC-9E207AA402D5}"/>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37834144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D7776-3ABB-21BA-9AB9-94A09B7D27B9}"/>
              </a:ext>
            </a:extLst>
          </p:cNvPr>
          <p:cNvSpPr>
            <a:spLocks noGrp="1"/>
          </p:cNvSpPr>
          <p:nvPr>
            <p:ph type="title"/>
          </p:nvPr>
        </p:nvSpPr>
        <p:spPr/>
        <p:txBody>
          <a:bodyPr/>
          <a:lstStyle/>
          <a:p>
            <a:r>
              <a:rPr lang="en-US">
                <a:ea typeface="Roboto"/>
                <a:cs typeface="Roboto"/>
              </a:rPr>
              <a:t>Booking consultations</a:t>
            </a:r>
            <a:endParaRPr lang="en-US"/>
          </a:p>
        </p:txBody>
      </p:sp>
      <p:sp>
        <p:nvSpPr>
          <p:cNvPr id="3" name="Text Placeholder 2">
            <a:extLst>
              <a:ext uri="{FF2B5EF4-FFF2-40B4-BE49-F238E27FC236}">
                <a16:creationId xmlns:a16="http://schemas.microsoft.com/office/drawing/2014/main" id="{6C9FA6CE-24B7-566E-0ECB-BF1FBAB7EC1A}"/>
              </a:ext>
            </a:extLst>
          </p:cNvPr>
          <p:cNvSpPr>
            <a:spLocks noGrp="1"/>
          </p:cNvSpPr>
          <p:nvPr>
            <p:ph type="body" sz="quarter" idx="13"/>
          </p:nvPr>
        </p:nvSpPr>
        <p:spPr/>
        <p:txBody>
          <a:bodyPr vert="horz" lIns="108000" tIns="45720" rIns="91440" bIns="45720" rtlCol="0" anchor="t">
            <a:normAutofit/>
          </a:bodyPr>
          <a:lstStyle/>
          <a:p>
            <a:r>
              <a:rPr lang="en-US">
                <a:latin typeface="Roboto Condensed"/>
                <a:ea typeface="Roboto Condensed"/>
                <a:cs typeface="Roboto Condensed"/>
              </a:rPr>
              <a:t>You can now book consultations with Christa on </a:t>
            </a:r>
            <a:r>
              <a:rPr lang="en-US" sz="3200">
                <a:solidFill>
                  <a:srgbClr val="981526"/>
                </a:solidFill>
                <a:latin typeface="roboto condensed"/>
                <a:ea typeface="roboto condensed"/>
                <a:cs typeface="roboto condensed"/>
                <a:hlinkClick r:id="rId3"/>
              </a:rPr>
              <a:t>Discover &amp; Learn</a:t>
            </a:r>
            <a:r>
              <a:rPr lang="en-US" sz="3200">
                <a:latin typeface="Roboto Condensed"/>
                <a:ea typeface="Roboto Condensed"/>
                <a:cs typeface="Roboto Condensed"/>
              </a:rPr>
              <a:t> </a:t>
            </a:r>
            <a:endParaRPr lang="en-US" sz="3200">
              <a:cs typeface="Roboto Condensed"/>
            </a:endParaRPr>
          </a:p>
        </p:txBody>
      </p:sp>
      <p:pic>
        <p:nvPicPr>
          <p:cNvPr id="5" name="Picture 5" descr="A screenshot of a phone&#10;&#10;Description automatically generated">
            <a:extLst>
              <a:ext uri="{FF2B5EF4-FFF2-40B4-BE49-F238E27FC236}">
                <a16:creationId xmlns:a16="http://schemas.microsoft.com/office/drawing/2014/main" id="{180DC8EA-CF71-BE87-E96F-AD978AF21B94}"/>
              </a:ext>
            </a:extLst>
          </p:cNvPr>
          <p:cNvPicPr>
            <a:picLocks noChangeAspect="1"/>
          </p:cNvPicPr>
          <p:nvPr/>
        </p:nvPicPr>
        <p:blipFill>
          <a:blip r:embed="rId4"/>
          <a:stretch>
            <a:fillRect/>
          </a:stretch>
        </p:blipFill>
        <p:spPr>
          <a:xfrm>
            <a:off x="1064417" y="2020711"/>
            <a:ext cx="2339682" cy="37479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6" descr="A group of people posing for a picture&#10;&#10;Description automatically generated">
            <a:extLst>
              <a:ext uri="{FF2B5EF4-FFF2-40B4-BE49-F238E27FC236}">
                <a16:creationId xmlns:a16="http://schemas.microsoft.com/office/drawing/2014/main" id="{29B495C7-8376-F597-46BD-F755FF8723AF}"/>
              </a:ext>
            </a:extLst>
          </p:cNvPr>
          <p:cNvPicPr>
            <a:picLocks noChangeAspect="1"/>
          </p:cNvPicPr>
          <p:nvPr/>
        </p:nvPicPr>
        <p:blipFill>
          <a:blip r:embed="rId5"/>
          <a:stretch>
            <a:fillRect/>
          </a:stretch>
        </p:blipFill>
        <p:spPr>
          <a:xfrm>
            <a:off x="5636920" y="2154325"/>
            <a:ext cx="5725347" cy="33583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Arrow: Right 6">
            <a:extLst>
              <a:ext uri="{FF2B5EF4-FFF2-40B4-BE49-F238E27FC236}">
                <a16:creationId xmlns:a16="http://schemas.microsoft.com/office/drawing/2014/main" id="{9B19C9D5-A85C-8D0B-E110-099638545614}"/>
              </a:ext>
            </a:extLst>
          </p:cNvPr>
          <p:cNvSpPr/>
          <p:nvPr/>
        </p:nvSpPr>
        <p:spPr>
          <a:xfrm>
            <a:off x="4026351" y="3666462"/>
            <a:ext cx="978408" cy="371744"/>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40941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83ACA-1D77-D953-4A03-40B6889764AD}"/>
              </a:ext>
            </a:extLst>
          </p:cNvPr>
          <p:cNvSpPr>
            <a:spLocks noGrp="1"/>
          </p:cNvSpPr>
          <p:nvPr>
            <p:ph type="title"/>
          </p:nvPr>
        </p:nvSpPr>
        <p:spPr/>
        <p:txBody>
          <a:bodyPr/>
          <a:lstStyle/>
          <a:p>
            <a:r>
              <a:rPr lang="en-US">
                <a:ea typeface="Roboto"/>
                <a:cs typeface="Roboto"/>
              </a:rPr>
              <a:t>Q&amp;A</a:t>
            </a:r>
          </a:p>
        </p:txBody>
      </p:sp>
    </p:spTree>
    <p:extLst>
      <p:ext uri="{BB962C8B-B14F-4D97-AF65-F5344CB8AC3E}">
        <p14:creationId xmlns:p14="http://schemas.microsoft.com/office/powerpoint/2010/main" val="2122602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B8DF-4211-4FA5-60F7-A17A9AE8DE0B}"/>
              </a:ext>
            </a:extLst>
          </p:cNvPr>
          <p:cNvSpPr>
            <a:spLocks noGrp="1"/>
          </p:cNvSpPr>
          <p:nvPr>
            <p:ph type="title"/>
          </p:nvPr>
        </p:nvSpPr>
        <p:spPr/>
        <p:txBody>
          <a:bodyPr/>
          <a:lstStyle/>
          <a:p>
            <a:r>
              <a:rPr lang="en-CA" sz="3200" b="0" i="0">
                <a:effectLst/>
                <a:latin typeface="+mj-lt"/>
                <a:ea typeface="Roboto Condensed"/>
              </a:rPr>
              <a:t>Conversation View</a:t>
            </a:r>
          </a:p>
        </p:txBody>
      </p:sp>
      <p:sp>
        <p:nvSpPr>
          <p:cNvPr id="3" name="Text Placeholder 2">
            <a:extLst>
              <a:ext uri="{FF2B5EF4-FFF2-40B4-BE49-F238E27FC236}">
                <a16:creationId xmlns:a16="http://schemas.microsoft.com/office/drawing/2014/main" id="{00779A2A-B257-D697-822D-4A9AC2269944}"/>
              </a:ext>
            </a:extLst>
          </p:cNvPr>
          <p:cNvSpPr>
            <a:spLocks noGrp="1"/>
          </p:cNvSpPr>
          <p:nvPr>
            <p:ph type="body" sz="quarter" idx="13"/>
          </p:nvPr>
        </p:nvSpPr>
        <p:spPr>
          <a:xfrm>
            <a:off x="235030" y="1053778"/>
            <a:ext cx="5544457" cy="4363490"/>
          </a:xfrm>
        </p:spPr>
        <p:txBody>
          <a:bodyPr/>
          <a:lstStyle/>
          <a:p>
            <a:r>
              <a:rPr lang="en-US"/>
              <a:t>How to configure on </a:t>
            </a:r>
            <a:r>
              <a:rPr lang="en-US" b="1"/>
              <a:t>Conversation View </a:t>
            </a:r>
            <a:r>
              <a:rPr lang="en-US"/>
              <a:t>in </a:t>
            </a:r>
            <a:r>
              <a:rPr lang="en-US" b="1"/>
              <a:t>Outlook</a:t>
            </a:r>
            <a:endParaRPr lang="en-US"/>
          </a:p>
          <a:p>
            <a:pPr marL="514350" indent="-514350">
              <a:buFont typeface="+mj-lt"/>
              <a:buAutoNum type="arabicPeriod"/>
            </a:pPr>
            <a:r>
              <a:rPr lang="en-US"/>
              <a:t>Sign in </a:t>
            </a:r>
            <a:r>
              <a:rPr lang="en-US" b="1"/>
              <a:t>Outlook Web</a:t>
            </a:r>
          </a:p>
          <a:p>
            <a:pPr marL="514350" indent="-514350">
              <a:buFont typeface="+mj-lt"/>
              <a:buAutoNum type="arabicPeriod"/>
            </a:pPr>
            <a:r>
              <a:rPr lang="en-US"/>
              <a:t>Click on </a:t>
            </a:r>
            <a:r>
              <a:rPr lang="en-US" b="1"/>
              <a:t>Settings</a:t>
            </a:r>
          </a:p>
          <a:p>
            <a:pPr marL="514350" indent="-514350">
              <a:buFont typeface="+mj-lt"/>
              <a:buAutoNum type="arabicPeriod"/>
            </a:pPr>
            <a:r>
              <a:rPr lang="en-US"/>
              <a:t>Choose </a:t>
            </a:r>
            <a:r>
              <a:rPr lang="en-US" b="1"/>
              <a:t>Mail </a:t>
            </a:r>
            <a:r>
              <a:rPr lang="en-US"/>
              <a:t>tab</a:t>
            </a:r>
          </a:p>
          <a:p>
            <a:pPr marL="514350" indent="-514350">
              <a:buFont typeface="+mj-lt"/>
              <a:buAutoNum type="arabicPeriod"/>
            </a:pPr>
            <a:r>
              <a:rPr lang="en-US"/>
              <a:t>Choose </a:t>
            </a:r>
            <a:r>
              <a:rPr lang="en-US" b="1"/>
              <a:t>Layout </a:t>
            </a:r>
            <a:r>
              <a:rPr lang="en-US"/>
              <a:t>sub-tab</a:t>
            </a:r>
          </a:p>
          <a:p>
            <a:endParaRPr lang="en-CA"/>
          </a:p>
        </p:txBody>
      </p:sp>
      <p:pic>
        <p:nvPicPr>
          <p:cNvPr id="5" name="Picture 4">
            <a:extLst>
              <a:ext uri="{FF2B5EF4-FFF2-40B4-BE49-F238E27FC236}">
                <a16:creationId xmlns:a16="http://schemas.microsoft.com/office/drawing/2014/main" id="{D9960228-FC67-160F-A382-4ACB75E50D9F}"/>
              </a:ext>
            </a:extLst>
          </p:cNvPr>
          <p:cNvPicPr>
            <a:picLocks noChangeAspect="1"/>
          </p:cNvPicPr>
          <p:nvPr/>
        </p:nvPicPr>
        <p:blipFill>
          <a:blip r:embed="rId3"/>
          <a:stretch>
            <a:fillRect/>
          </a:stretch>
        </p:blipFill>
        <p:spPr>
          <a:xfrm>
            <a:off x="5779487" y="976081"/>
            <a:ext cx="6177483" cy="4905838"/>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9EDFB2BF-5565-DD02-3C41-1601378A97C0}"/>
              </a:ext>
            </a:extLst>
          </p:cNvPr>
          <p:cNvPicPr>
            <a:picLocks noChangeAspect="1"/>
          </p:cNvPicPr>
          <p:nvPr/>
        </p:nvPicPr>
        <p:blipFill>
          <a:blip r:embed="rId4"/>
          <a:stretch>
            <a:fillRect/>
          </a:stretch>
        </p:blipFill>
        <p:spPr>
          <a:xfrm>
            <a:off x="3291175" y="2777498"/>
            <a:ext cx="405540" cy="405540"/>
          </a:xfrm>
          <a:prstGeom prst="rect">
            <a:avLst/>
          </a:prstGeom>
        </p:spPr>
      </p:pic>
      <p:sp>
        <p:nvSpPr>
          <p:cNvPr id="7" name="Rectangle 6">
            <a:extLst>
              <a:ext uri="{FF2B5EF4-FFF2-40B4-BE49-F238E27FC236}">
                <a16:creationId xmlns:a16="http://schemas.microsoft.com/office/drawing/2014/main" id="{AD4F95B0-669C-30A5-4F28-2041D97AD05A}"/>
              </a:ext>
            </a:extLst>
          </p:cNvPr>
          <p:cNvSpPr/>
          <p:nvPr/>
        </p:nvSpPr>
        <p:spPr>
          <a:xfrm>
            <a:off x="5718527" y="2048840"/>
            <a:ext cx="1711077" cy="275573"/>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48FD30D2-CECD-DD12-0B61-1BC57DC43D65}"/>
              </a:ext>
            </a:extLst>
          </p:cNvPr>
          <p:cNvSpPr/>
          <p:nvPr/>
        </p:nvSpPr>
        <p:spPr>
          <a:xfrm>
            <a:off x="7429471" y="1073506"/>
            <a:ext cx="1711077" cy="275573"/>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16277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3B8DF-4211-4FA5-60F7-A17A9AE8DE0B}"/>
              </a:ext>
            </a:extLst>
          </p:cNvPr>
          <p:cNvSpPr>
            <a:spLocks noGrp="1"/>
          </p:cNvSpPr>
          <p:nvPr>
            <p:ph type="title"/>
          </p:nvPr>
        </p:nvSpPr>
        <p:spPr/>
        <p:txBody>
          <a:bodyPr/>
          <a:lstStyle/>
          <a:p>
            <a:r>
              <a:rPr lang="en-CA" sz="3200" b="0" i="0">
                <a:effectLst/>
                <a:latin typeface="+mj-lt"/>
                <a:ea typeface="Roboto Condensed"/>
              </a:rPr>
              <a:t>Optimize the Search in Outlook Web</a:t>
            </a:r>
          </a:p>
        </p:txBody>
      </p:sp>
      <p:pic>
        <p:nvPicPr>
          <p:cNvPr id="7" name="Picture 6">
            <a:extLst>
              <a:ext uri="{FF2B5EF4-FFF2-40B4-BE49-F238E27FC236}">
                <a16:creationId xmlns:a16="http://schemas.microsoft.com/office/drawing/2014/main" id="{E8C1984A-14C1-4747-107D-0B137746C900}"/>
              </a:ext>
            </a:extLst>
          </p:cNvPr>
          <p:cNvPicPr>
            <a:picLocks noChangeAspect="1"/>
          </p:cNvPicPr>
          <p:nvPr/>
        </p:nvPicPr>
        <p:blipFill>
          <a:blip r:embed="rId3"/>
          <a:stretch>
            <a:fillRect/>
          </a:stretch>
        </p:blipFill>
        <p:spPr>
          <a:xfrm>
            <a:off x="1742373" y="1002388"/>
            <a:ext cx="8707254" cy="4853223"/>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9EE1E65D-DF3F-D23E-8E09-DA7241861FDB}"/>
              </a:ext>
            </a:extLst>
          </p:cNvPr>
          <p:cNvSpPr/>
          <p:nvPr/>
        </p:nvSpPr>
        <p:spPr>
          <a:xfrm>
            <a:off x="8768219" y="989862"/>
            <a:ext cx="300625" cy="262741"/>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63FB1DCD-C3A8-7039-54A7-D57B75EA6E13}"/>
              </a:ext>
            </a:extLst>
          </p:cNvPr>
          <p:cNvSpPr/>
          <p:nvPr/>
        </p:nvSpPr>
        <p:spPr>
          <a:xfrm>
            <a:off x="2670131" y="1342679"/>
            <a:ext cx="7779496" cy="4143721"/>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68136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5A529-E163-0E7A-D805-25B42CD2BBCC}"/>
              </a:ext>
            </a:extLst>
          </p:cNvPr>
          <p:cNvSpPr>
            <a:spLocks noGrp="1"/>
          </p:cNvSpPr>
          <p:nvPr>
            <p:ph type="title"/>
          </p:nvPr>
        </p:nvSpPr>
        <p:spPr>
          <a:xfrm>
            <a:off x="464962" y="2925816"/>
            <a:ext cx="10785630" cy="1006368"/>
          </a:xfrm>
        </p:spPr>
        <p:txBody>
          <a:bodyPr/>
          <a:lstStyle/>
          <a:p>
            <a:r>
              <a:rPr lang="en-CA" sz="4400" b="0" i="0">
                <a:effectLst/>
                <a:latin typeface="+mj-lt"/>
                <a:ea typeface="Roboto Condensed"/>
              </a:rPr>
              <a:t>Focused and Other </a:t>
            </a:r>
            <a:r>
              <a:rPr lang="en-CA">
                <a:ea typeface="Roboto Condensed"/>
              </a:rPr>
              <a:t>I</a:t>
            </a:r>
            <a:r>
              <a:rPr lang="en-CA" sz="4400" b="0" i="0">
                <a:effectLst/>
                <a:latin typeface="+mj-lt"/>
                <a:ea typeface="Roboto Condensed"/>
              </a:rPr>
              <a:t>nbox</a:t>
            </a:r>
            <a:endParaRPr lang="en-CA"/>
          </a:p>
        </p:txBody>
      </p:sp>
      <p:sp>
        <p:nvSpPr>
          <p:cNvPr id="3" name="Text Placeholder 2">
            <a:extLst>
              <a:ext uri="{FF2B5EF4-FFF2-40B4-BE49-F238E27FC236}">
                <a16:creationId xmlns:a16="http://schemas.microsoft.com/office/drawing/2014/main" id="{ED7D0B42-DBDC-3B3D-592C-22A0881B58D2}"/>
              </a:ext>
            </a:extLst>
          </p:cNvPr>
          <p:cNvSpPr>
            <a:spLocks noGrp="1"/>
          </p:cNvSpPr>
          <p:nvPr>
            <p:ph type="body" sz="quarter" idx="14"/>
          </p:nvPr>
        </p:nvSpPr>
        <p:spPr/>
        <p:txBody>
          <a:bodyPr/>
          <a:lstStyle/>
          <a:p>
            <a:endParaRPr lang="en-CA"/>
          </a:p>
        </p:txBody>
      </p:sp>
    </p:spTree>
    <p:extLst>
      <p:ext uri="{BB962C8B-B14F-4D97-AF65-F5344CB8AC3E}">
        <p14:creationId xmlns:p14="http://schemas.microsoft.com/office/powerpoint/2010/main" val="1342180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8BE6-C7E1-49B1-B8B9-7F1D58345686}"/>
              </a:ext>
            </a:extLst>
          </p:cNvPr>
          <p:cNvSpPr>
            <a:spLocks noGrp="1"/>
          </p:cNvSpPr>
          <p:nvPr>
            <p:ph type="title"/>
          </p:nvPr>
        </p:nvSpPr>
        <p:spPr>
          <a:xfrm>
            <a:off x="147986" y="115746"/>
            <a:ext cx="9037578" cy="636607"/>
          </a:xfrm>
        </p:spPr>
        <p:txBody>
          <a:bodyPr>
            <a:normAutofit fontScale="90000"/>
          </a:bodyPr>
          <a:lstStyle/>
          <a:p>
            <a:r>
              <a:rPr lang="en-CA" sz="3200" b="0" i="0">
                <a:effectLst/>
                <a:latin typeface="+mj-lt"/>
                <a:ea typeface="Roboto Condensed"/>
              </a:rPr>
              <a:t>Focused/Other </a:t>
            </a:r>
            <a:r>
              <a:rPr lang="en-CA">
                <a:ea typeface="Roboto Condensed"/>
              </a:rPr>
              <a:t>I</a:t>
            </a:r>
            <a:r>
              <a:rPr lang="en-CA" sz="3200" b="0" i="0">
                <a:effectLst/>
                <a:latin typeface="+mj-lt"/>
                <a:ea typeface="Roboto Condensed"/>
              </a:rPr>
              <a:t>nbox</a:t>
            </a:r>
            <a:endParaRPr lang="en-CA"/>
          </a:p>
        </p:txBody>
      </p:sp>
      <p:sp>
        <p:nvSpPr>
          <p:cNvPr id="3" name="Text Placeholder 2">
            <a:extLst>
              <a:ext uri="{FF2B5EF4-FFF2-40B4-BE49-F238E27FC236}">
                <a16:creationId xmlns:a16="http://schemas.microsoft.com/office/drawing/2014/main" id="{B4DC6763-0A86-3441-50B7-0206BB04F130}"/>
              </a:ext>
            </a:extLst>
          </p:cNvPr>
          <p:cNvSpPr>
            <a:spLocks noGrp="1"/>
          </p:cNvSpPr>
          <p:nvPr>
            <p:ph type="body" sz="quarter" idx="13"/>
          </p:nvPr>
        </p:nvSpPr>
        <p:spPr>
          <a:xfrm>
            <a:off x="431799" y="1181100"/>
            <a:ext cx="10934539" cy="2163984"/>
          </a:xfrm>
        </p:spPr>
        <p:txBody>
          <a:bodyPr>
            <a:normAutofit fontScale="77500" lnSpcReduction="20000"/>
          </a:bodyPr>
          <a:lstStyle/>
          <a:p>
            <a:r>
              <a:rPr lang="en-US"/>
              <a:t>How to turn on </a:t>
            </a:r>
            <a:r>
              <a:rPr lang="en-US" b="1"/>
              <a:t>Focused Inbox </a:t>
            </a:r>
            <a:r>
              <a:rPr lang="en-US"/>
              <a:t>in </a:t>
            </a:r>
            <a:r>
              <a:rPr lang="en-US" b="1"/>
              <a:t>Outlook</a:t>
            </a:r>
            <a:endParaRPr lang="en-US"/>
          </a:p>
          <a:p>
            <a:pPr marL="514350" indent="-514350">
              <a:buFont typeface="+mj-lt"/>
              <a:buAutoNum type="arabicPeriod"/>
            </a:pPr>
            <a:r>
              <a:rPr lang="en-US"/>
              <a:t>Sign in </a:t>
            </a:r>
            <a:r>
              <a:rPr lang="en-US" b="1"/>
              <a:t>Outlook Web</a:t>
            </a:r>
          </a:p>
          <a:p>
            <a:pPr marL="514350" indent="-514350">
              <a:buFont typeface="+mj-lt"/>
              <a:buAutoNum type="arabicPeriod"/>
            </a:pPr>
            <a:r>
              <a:rPr lang="en-US"/>
              <a:t>Click on </a:t>
            </a:r>
            <a:r>
              <a:rPr lang="en-US" b="1"/>
              <a:t>Settings</a:t>
            </a:r>
          </a:p>
          <a:p>
            <a:pPr marL="514350" indent="-514350">
              <a:buFont typeface="+mj-lt"/>
              <a:buAutoNum type="arabicPeriod"/>
            </a:pPr>
            <a:r>
              <a:rPr lang="en-US"/>
              <a:t>Choose </a:t>
            </a:r>
            <a:r>
              <a:rPr lang="en-US" b="1"/>
              <a:t>Mail </a:t>
            </a:r>
            <a:r>
              <a:rPr lang="en-US"/>
              <a:t>tab</a:t>
            </a:r>
          </a:p>
          <a:p>
            <a:pPr marL="514350" indent="-514350">
              <a:buFont typeface="+mj-lt"/>
              <a:buAutoNum type="arabicPeriod"/>
            </a:pPr>
            <a:r>
              <a:rPr lang="en-US"/>
              <a:t>Choose </a:t>
            </a:r>
            <a:r>
              <a:rPr lang="en-US" b="1"/>
              <a:t>Layout </a:t>
            </a:r>
            <a:r>
              <a:rPr lang="en-US"/>
              <a:t>sub-tab</a:t>
            </a:r>
          </a:p>
          <a:p>
            <a:endParaRPr lang="en-CA"/>
          </a:p>
        </p:txBody>
      </p:sp>
      <p:pic>
        <p:nvPicPr>
          <p:cNvPr id="5" name="Picture 4">
            <a:extLst>
              <a:ext uri="{FF2B5EF4-FFF2-40B4-BE49-F238E27FC236}">
                <a16:creationId xmlns:a16="http://schemas.microsoft.com/office/drawing/2014/main" id="{58995507-1AD4-AC3D-94BE-8F0146CF1663}"/>
              </a:ext>
            </a:extLst>
          </p:cNvPr>
          <p:cNvPicPr>
            <a:picLocks noChangeAspect="1"/>
          </p:cNvPicPr>
          <p:nvPr/>
        </p:nvPicPr>
        <p:blipFill>
          <a:blip r:embed="rId3"/>
          <a:stretch>
            <a:fillRect/>
          </a:stretch>
        </p:blipFill>
        <p:spPr>
          <a:xfrm>
            <a:off x="1689603" y="3429000"/>
            <a:ext cx="9160034" cy="2339543"/>
          </a:xfrm>
          <a:prstGeom prst="rect">
            <a:avLst/>
          </a:prstGeom>
          <a:effectLst>
            <a:outerShdw blurRad="63500" sx="102000" sy="102000" algn="ctr" rotWithShape="0">
              <a:prstClr val="black">
                <a:alpha val="40000"/>
              </a:prstClr>
            </a:outerShdw>
          </a:effectLst>
        </p:spPr>
      </p:pic>
      <p:pic>
        <p:nvPicPr>
          <p:cNvPr id="6" name="Picture 5">
            <a:extLst>
              <a:ext uri="{FF2B5EF4-FFF2-40B4-BE49-F238E27FC236}">
                <a16:creationId xmlns:a16="http://schemas.microsoft.com/office/drawing/2014/main" id="{72AB711D-59DE-F7B5-6189-4EA0E90D730D}"/>
              </a:ext>
            </a:extLst>
          </p:cNvPr>
          <p:cNvPicPr>
            <a:picLocks noChangeAspect="1"/>
          </p:cNvPicPr>
          <p:nvPr/>
        </p:nvPicPr>
        <p:blipFill>
          <a:blip r:embed="rId4"/>
          <a:stretch>
            <a:fillRect/>
          </a:stretch>
        </p:blipFill>
        <p:spPr>
          <a:xfrm>
            <a:off x="3024958" y="2048293"/>
            <a:ext cx="301368" cy="301368"/>
          </a:xfrm>
          <a:prstGeom prst="rect">
            <a:avLst/>
          </a:prstGeom>
        </p:spPr>
      </p:pic>
      <p:sp>
        <p:nvSpPr>
          <p:cNvPr id="7" name="Rectangle 6">
            <a:extLst>
              <a:ext uri="{FF2B5EF4-FFF2-40B4-BE49-F238E27FC236}">
                <a16:creationId xmlns:a16="http://schemas.microsoft.com/office/drawing/2014/main" id="{D69C6CD9-7E8A-B698-55FC-072076F7F90B}"/>
              </a:ext>
            </a:extLst>
          </p:cNvPr>
          <p:cNvSpPr/>
          <p:nvPr/>
        </p:nvSpPr>
        <p:spPr>
          <a:xfrm>
            <a:off x="1689603" y="4771720"/>
            <a:ext cx="2049277" cy="29812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8" name="Rectangle 7">
            <a:extLst>
              <a:ext uri="{FF2B5EF4-FFF2-40B4-BE49-F238E27FC236}">
                <a16:creationId xmlns:a16="http://schemas.microsoft.com/office/drawing/2014/main" id="{D4515437-A09D-7A53-52BC-93D2113F0030}"/>
              </a:ext>
            </a:extLst>
          </p:cNvPr>
          <p:cNvSpPr/>
          <p:nvPr/>
        </p:nvSpPr>
        <p:spPr>
          <a:xfrm>
            <a:off x="3763207" y="3611222"/>
            <a:ext cx="1895914" cy="29812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37186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98BE6-C7E1-49B1-B8B9-7F1D58345686}"/>
              </a:ext>
            </a:extLst>
          </p:cNvPr>
          <p:cNvSpPr>
            <a:spLocks noGrp="1"/>
          </p:cNvSpPr>
          <p:nvPr>
            <p:ph type="title"/>
          </p:nvPr>
        </p:nvSpPr>
        <p:spPr>
          <a:xfrm>
            <a:off x="147986" y="115746"/>
            <a:ext cx="9037578" cy="636607"/>
          </a:xfrm>
        </p:spPr>
        <p:txBody>
          <a:bodyPr>
            <a:normAutofit fontScale="90000"/>
          </a:bodyPr>
          <a:lstStyle/>
          <a:p>
            <a:r>
              <a:rPr lang="en-CA" sz="3200" b="0" i="0">
                <a:effectLst/>
                <a:latin typeface="+mj-lt"/>
                <a:ea typeface="Roboto Condensed"/>
              </a:rPr>
              <a:t>Focused/Other </a:t>
            </a:r>
            <a:r>
              <a:rPr lang="en-CA">
                <a:ea typeface="Roboto Condensed"/>
              </a:rPr>
              <a:t>I</a:t>
            </a:r>
            <a:r>
              <a:rPr lang="en-CA" sz="3200" b="0" i="0">
                <a:effectLst/>
                <a:latin typeface="+mj-lt"/>
                <a:ea typeface="Roboto Condensed"/>
              </a:rPr>
              <a:t>nbox</a:t>
            </a:r>
            <a:endParaRPr lang="en-CA"/>
          </a:p>
        </p:txBody>
      </p:sp>
      <p:sp>
        <p:nvSpPr>
          <p:cNvPr id="3" name="Text Placeholder 2">
            <a:extLst>
              <a:ext uri="{FF2B5EF4-FFF2-40B4-BE49-F238E27FC236}">
                <a16:creationId xmlns:a16="http://schemas.microsoft.com/office/drawing/2014/main" id="{B4DC6763-0A86-3441-50B7-0206BB04F130}"/>
              </a:ext>
            </a:extLst>
          </p:cNvPr>
          <p:cNvSpPr>
            <a:spLocks noGrp="1"/>
          </p:cNvSpPr>
          <p:nvPr>
            <p:ph type="body" sz="quarter" idx="13"/>
          </p:nvPr>
        </p:nvSpPr>
        <p:spPr>
          <a:xfrm>
            <a:off x="354445" y="1066718"/>
            <a:ext cx="6810283" cy="4894243"/>
          </a:xfrm>
        </p:spPr>
        <p:txBody>
          <a:bodyPr>
            <a:normAutofit/>
          </a:bodyPr>
          <a:lstStyle/>
          <a:p>
            <a:r>
              <a:rPr lang="en-US" sz="2000"/>
              <a:t>How to train Focused/Other Inbox</a:t>
            </a:r>
          </a:p>
          <a:p>
            <a:pPr marL="514350" indent="-514350">
              <a:buFont typeface="Arial" panose="020B0604020202020204" pitchFamily="34" charset="0"/>
              <a:buChar char="•"/>
            </a:pPr>
            <a:r>
              <a:rPr lang="en-US" sz="2000"/>
              <a:t>Right click on the message that you would like to move</a:t>
            </a:r>
          </a:p>
          <a:p>
            <a:pPr marL="514350" indent="-514350">
              <a:buFont typeface="Arial" panose="020B0604020202020204" pitchFamily="34" charset="0"/>
              <a:buChar char="•"/>
            </a:pPr>
            <a:r>
              <a:rPr lang="en-US" sz="2000"/>
              <a:t>Select </a:t>
            </a:r>
            <a:r>
              <a:rPr lang="en-US" sz="2000" b="1"/>
              <a:t>Move to Focused inbox</a:t>
            </a:r>
            <a:r>
              <a:rPr lang="en-US" sz="2000"/>
              <a:t>/</a:t>
            </a:r>
            <a:r>
              <a:rPr lang="en-US" sz="2000" b="1"/>
              <a:t>Move to Other inbox</a:t>
            </a:r>
          </a:p>
          <a:p>
            <a:pPr marL="514350" indent="-514350">
              <a:buFont typeface="Arial" panose="020B0604020202020204" pitchFamily="34" charset="0"/>
              <a:buChar char="•"/>
            </a:pPr>
            <a:r>
              <a:rPr lang="en-US" sz="2000"/>
              <a:t>Select </a:t>
            </a:r>
            <a:r>
              <a:rPr lang="en-US" sz="2000" b="1"/>
              <a:t>Always move to Focused inbox</a:t>
            </a:r>
            <a:r>
              <a:rPr lang="en-US" sz="2000"/>
              <a:t>/</a:t>
            </a:r>
            <a:r>
              <a:rPr lang="en-US" sz="2000" b="1"/>
              <a:t>Always move to Other inbox</a:t>
            </a:r>
            <a:endParaRPr lang="en-CA" sz="2000"/>
          </a:p>
        </p:txBody>
      </p:sp>
      <p:pic>
        <p:nvPicPr>
          <p:cNvPr id="7" name="Picture 6">
            <a:extLst>
              <a:ext uri="{FF2B5EF4-FFF2-40B4-BE49-F238E27FC236}">
                <a16:creationId xmlns:a16="http://schemas.microsoft.com/office/drawing/2014/main" id="{B0404BD4-0649-3705-7491-DEAF9FC36297}"/>
              </a:ext>
            </a:extLst>
          </p:cNvPr>
          <p:cNvPicPr>
            <a:picLocks noChangeAspect="1"/>
          </p:cNvPicPr>
          <p:nvPr/>
        </p:nvPicPr>
        <p:blipFill rotWithShape="1">
          <a:blip r:embed="rId3"/>
          <a:srcRect b="13080"/>
          <a:stretch/>
        </p:blipFill>
        <p:spPr>
          <a:xfrm>
            <a:off x="7599832" y="3513839"/>
            <a:ext cx="2644369" cy="2311723"/>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8D4D98BC-6D54-C4E2-5C46-D42F69DF31DB}"/>
              </a:ext>
            </a:extLst>
          </p:cNvPr>
          <p:cNvPicPr>
            <a:picLocks noChangeAspect="1"/>
          </p:cNvPicPr>
          <p:nvPr/>
        </p:nvPicPr>
        <p:blipFill rotWithShape="1">
          <a:blip r:embed="rId4"/>
          <a:srcRect b="11817"/>
          <a:stretch/>
        </p:blipFill>
        <p:spPr>
          <a:xfrm>
            <a:off x="7599832" y="1066718"/>
            <a:ext cx="2651990" cy="2311723"/>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2F7A3573-8C42-26FE-EE8F-EF562F8B2B48}"/>
              </a:ext>
            </a:extLst>
          </p:cNvPr>
          <p:cNvSpPr/>
          <p:nvPr/>
        </p:nvSpPr>
        <p:spPr>
          <a:xfrm>
            <a:off x="7599832" y="2773680"/>
            <a:ext cx="2651990" cy="26416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CD0B7B8D-D0D9-852D-F277-70F94934CB54}"/>
              </a:ext>
            </a:extLst>
          </p:cNvPr>
          <p:cNvSpPr/>
          <p:nvPr/>
        </p:nvSpPr>
        <p:spPr>
          <a:xfrm>
            <a:off x="7599832" y="3114281"/>
            <a:ext cx="2651990" cy="26416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72E2275E-9485-DB17-7206-A5DDABB88A81}"/>
              </a:ext>
            </a:extLst>
          </p:cNvPr>
          <p:cNvSpPr/>
          <p:nvPr/>
        </p:nvSpPr>
        <p:spPr>
          <a:xfrm>
            <a:off x="7599832" y="5227561"/>
            <a:ext cx="2651990" cy="26416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97976E9E-5AD4-82D2-421B-1414054280FC}"/>
              </a:ext>
            </a:extLst>
          </p:cNvPr>
          <p:cNvSpPr/>
          <p:nvPr/>
        </p:nvSpPr>
        <p:spPr>
          <a:xfrm>
            <a:off x="7599832" y="5561402"/>
            <a:ext cx="2651990" cy="264160"/>
          </a:xfrm>
          <a:prstGeom prst="rect">
            <a:avLst/>
          </a:pr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447063015"/>
      </p:ext>
    </p:extLst>
  </p:cSld>
  <p:clrMapOvr>
    <a:masterClrMapping/>
  </p:clrMapOvr>
</p:sld>
</file>

<file path=ppt/theme/theme1.xml><?xml version="1.0" encoding="utf-8"?>
<a:theme xmlns:a="http://schemas.openxmlformats.org/drawingml/2006/main" name="McMaster Brighter World">
  <a:themeElements>
    <a:clrScheme name="McMaster">
      <a:dk1>
        <a:srgbClr val="56051A"/>
      </a:dk1>
      <a:lt1>
        <a:srgbClr val="FFFFFF"/>
      </a:lt1>
      <a:dk2>
        <a:srgbClr val="97A1A5"/>
      </a:dk2>
      <a:lt2>
        <a:srgbClr val="F0F0EE"/>
      </a:lt2>
      <a:accent1>
        <a:srgbClr val="7A003C"/>
      </a:accent1>
      <a:accent2>
        <a:srgbClr val="FDBF57"/>
      </a:accent2>
      <a:accent3>
        <a:srgbClr val="FFD100"/>
      </a:accent3>
      <a:accent4>
        <a:srgbClr val="D2D755"/>
      </a:accent4>
      <a:accent5>
        <a:srgbClr val="8BD3E6"/>
      </a:accent5>
      <a:accent6>
        <a:srgbClr val="AC1455"/>
      </a:accent6>
      <a:hlink>
        <a:srgbClr val="981526"/>
      </a:hlink>
      <a:folHlink>
        <a:srgbClr val="6611CC"/>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l">
          <a:defRPr sz="2400" dirty="0">
            <a:solidFill>
              <a:schemeClr val="bg2">
                <a:lumMod val="10000"/>
              </a:schemeClr>
            </a:solidFill>
            <a:latin typeface="Roboto Condensed" panose="02000000000000000000" pitchFamily="2" charset="0"/>
            <a:ea typeface="Roboto Condensed" panose="02000000000000000000" pitchFamily="2" charset="0"/>
          </a:defRPr>
        </a:defPPr>
      </a:lstStyle>
    </a:txDef>
  </a:objectDefaults>
  <a:extraClrSchemeLst/>
  <a:extLst>
    <a:ext uri="{05A4C25C-085E-4340-85A3-A5531E510DB2}">
      <thm15:themeFamily xmlns:thm15="http://schemas.microsoft.com/office/thememl/2012/main" name="Presentation1" id="{6A706CB2-8F88-4FA6-B93F-DE2347B6D4B1}" vid="{6A9BF3DA-D99F-4DAD-BE9B-E81F087CBB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E9E8FC0F3E4E4D81FD93588CAD9FC6" ma:contentTypeVersion="24" ma:contentTypeDescription="Create a new document." ma:contentTypeScope="" ma:versionID="45150d6027f33cd76e07ef7a4e911db0">
  <xsd:schema xmlns:xsd="http://www.w3.org/2001/XMLSchema" xmlns:xs="http://www.w3.org/2001/XMLSchema" xmlns:p="http://schemas.microsoft.com/office/2006/metadata/properties" xmlns:ns2="870b4428-c5ca-47f5-bad1-d1bedd654b25" xmlns:ns3="ceea74e5-04d1-49f8-9dee-d2ec803003ba" targetNamespace="http://schemas.microsoft.com/office/2006/metadata/properties" ma:root="true" ma:fieldsID="3cd35db7b151671fa93a16c98d1869c2" ns2:_="" ns3:_="">
    <xsd:import namespace="870b4428-c5ca-47f5-bad1-d1bedd654b25"/>
    <xsd:import namespace="ceea74e5-04d1-49f8-9dee-d2ec803003ba"/>
    <xsd:element name="properties">
      <xsd:complexType>
        <xsd:sequence>
          <xsd:element name="documentManagement">
            <xsd:complexType>
              <xsd:all>
                <xsd:element ref="ns2:Module_x0020_Name" minOccurs="0"/>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Product" minOccurs="0"/>
                <xsd:element ref="ns2:Format"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70b4428-c5ca-47f5-bad1-d1bedd654b25" elementFormDefault="qualified">
    <xsd:import namespace="http://schemas.microsoft.com/office/2006/documentManagement/types"/>
    <xsd:import namespace="http://schemas.microsoft.com/office/infopath/2007/PartnerControls"/>
    <xsd:element name="Module_x0020_Name" ma:index="8" nillable="true" ma:displayName="Module Name" ma:list="{ddedff26-6224-40b0-8407-d2160217d69f}" ma:internalName="Module_x0020_Name" ma:readOnly="false" ma:showField="LinkTitleNoMenu">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Product" ma:index="15" nillable="true" ma:displayName="Product" ma:format="Dropdown" ma:internalName="Product">
      <xsd:simpleType>
        <xsd:restriction base="dms:Choice">
          <xsd:enumeration value="SharePoint"/>
          <xsd:enumeration value="MS-Teams"/>
          <xsd:enumeration value="Outlook"/>
          <xsd:enumeration value="OneDrive"/>
          <xsd:enumeration value="Bookings"/>
          <xsd:enumeration value="Zoom"/>
          <xsd:enumeration value="Stream"/>
          <xsd:enumeration value="Office"/>
        </xsd:restriction>
      </xsd:simpleType>
    </xsd:element>
    <xsd:element name="Format" ma:index="16" nillable="true" ma:displayName="Format" ma:format="Dropdown" ma:internalName="Format">
      <xsd:simpleType>
        <xsd:restriction base="dms:Choice">
          <xsd:enumeration value="PDF Guide"/>
          <xsd:enumeration value="Video Guide"/>
        </xsd:restrict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eea74e5-04d1-49f8-9dee-d2ec803003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eea74e5-04d1-49f8-9dee-d2ec803003ba">
      <UserInfo>
        <DisplayName>Collier, Deridor</DisplayName>
        <AccountId>92</AccountId>
        <AccountType/>
      </UserInfo>
      <UserInfo>
        <DisplayName>Khurshid, Zeerak</DisplayName>
        <AccountId>325</AccountId>
        <AccountType/>
      </UserInfo>
      <UserInfo>
        <DisplayName>Cipryk, Clark</DisplayName>
        <AccountId>76</AccountId>
        <AccountType/>
      </UserInfo>
      <UserInfo>
        <DisplayName>UTAG '22 Members</DisplayName>
        <AccountId>27965</AccountId>
        <AccountType/>
      </UserInfo>
    </SharedWithUsers>
    <Format xmlns="870b4428-c5ca-47f5-bad1-d1bedd654b25">PDF Guide</Format>
    <Product xmlns="870b4428-c5ca-47f5-bad1-d1bedd654b25">Outlook</Product>
    <Module_x0020_Name xmlns="870b4428-c5ca-47f5-bad1-d1bedd654b25" xsi:nil="true"/>
  </documentManagement>
</p:properties>
</file>

<file path=customXml/itemProps1.xml><?xml version="1.0" encoding="utf-8"?>
<ds:datastoreItem xmlns:ds="http://schemas.openxmlformats.org/officeDocument/2006/customXml" ds:itemID="{5163737E-C28A-488A-BCA0-23386A2046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70b4428-c5ca-47f5-bad1-d1bedd654b25"/>
    <ds:schemaRef ds:uri="ceea74e5-04d1-49f8-9dee-d2ec803003b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3CD33C-D8DB-42F6-B085-A1D2D28D2A7E}">
  <ds:schemaRefs>
    <ds:schemaRef ds:uri="http://schemas.microsoft.com/sharepoint/v3/contenttype/forms"/>
  </ds:schemaRefs>
</ds:datastoreItem>
</file>

<file path=customXml/itemProps3.xml><?xml version="1.0" encoding="utf-8"?>
<ds:datastoreItem xmlns:ds="http://schemas.openxmlformats.org/officeDocument/2006/customXml" ds:itemID="{5B3888F5-1B0C-4C67-A725-0A31E025AADC}">
  <ds:schemaRefs>
    <ds:schemaRef ds:uri="6c6d42f8-8582-44f7-9bbc-fdf8d3cb4c6e"/>
    <ds:schemaRef ds:uri="6d148687-a291-46ee-9faa-0e1c8d1efe5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eea74e5-04d1-49f8-9dee-d2ec803003ba"/>
    <ds:schemaRef ds:uri="870b4428-c5ca-47f5-bad1-d1bedd654b25"/>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45</Slides>
  <Notes>38</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McMaster Brighter World</vt:lpstr>
      <vt:lpstr>   Outlook Tips &amp; Tricks </vt:lpstr>
      <vt:lpstr>PowerPoint Presentation</vt:lpstr>
      <vt:lpstr>This session will include a look at: </vt:lpstr>
      <vt:lpstr>Conversation View &amp; Search</vt:lpstr>
      <vt:lpstr>Conversation View</vt:lpstr>
      <vt:lpstr>Optimize the Search in Outlook Web</vt:lpstr>
      <vt:lpstr>Focused and Other Inbox</vt:lpstr>
      <vt:lpstr>Focused/Other Inbox</vt:lpstr>
      <vt:lpstr>Focused/Other Inbox</vt:lpstr>
      <vt:lpstr>Rules</vt:lpstr>
      <vt:lpstr>Rules</vt:lpstr>
      <vt:lpstr>Rules</vt:lpstr>
      <vt:lpstr>Work Hours and Location</vt:lpstr>
      <vt:lpstr>Work Hours and Location</vt:lpstr>
      <vt:lpstr>Work Hours and Location</vt:lpstr>
      <vt:lpstr>Work Hours and Location</vt:lpstr>
      <vt:lpstr>Scheduling Poll (FindTime)</vt:lpstr>
      <vt:lpstr>Using Scheduling Poll (FindTime)</vt:lpstr>
      <vt:lpstr>Using Scheduling Poll (FindTime) Contd.</vt:lpstr>
      <vt:lpstr>Sending meeting time preferences</vt:lpstr>
      <vt:lpstr>Create a Poll in Outlook</vt:lpstr>
      <vt:lpstr>Create a poll in Outlook</vt:lpstr>
      <vt:lpstr>Create a poll in outlook</vt:lpstr>
      <vt:lpstr>Scheduling Assistant</vt:lpstr>
      <vt:lpstr>Scheduling assistant</vt:lpstr>
      <vt:lpstr>Scheduling assistant</vt:lpstr>
      <vt:lpstr>Quick Steps</vt:lpstr>
      <vt:lpstr>Create a Quick Step</vt:lpstr>
      <vt:lpstr>Create a Quick Step</vt:lpstr>
      <vt:lpstr>Sweep</vt:lpstr>
      <vt:lpstr>Sweep</vt:lpstr>
      <vt:lpstr>Sweep</vt:lpstr>
      <vt:lpstr>Scheduled Send</vt:lpstr>
      <vt:lpstr>Scheduled Send</vt:lpstr>
      <vt:lpstr>Bookings with Me</vt:lpstr>
      <vt:lpstr>Bookings With Me</vt:lpstr>
      <vt:lpstr>Creating and Managing a Bookings With Me schedule</vt:lpstr>
      <vt:lpstr>Your Bookings With Me Page</vt:lpstr>
      <vt:lpstr>Discover &amp; Learn</vt:lpstr>
      <vt:lpstr>Discover &amp; Learn</vt:lpstr>
      <vt:lpstr>Support and Community of Practice</vt:lpstr>
      <vt:lpstr>Support and Community of Practice</vt:lpstr>
      <vt:lpstr>Booking consultations</vt:lpstr>
      <vt:lpstr>Booking consultations</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Tips &amp; Tricks</dc:title>
  <dc:creator>Dione Leung</dc:creator>
  <cp:revision>2</cp:revision>
  <dcterms:created xsi:type="dcterms:W3CDTF">2021-07-30T17:22:07Z</dcterms:created>
  <dcterms:modified xsi:type="dcterms:W3CDTF">2023-08-30T16:30:17Z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0x0101004AE9E8FC0F3E4E4D81FD93588CAD9FC6</vt:lpwstr>
  </property>
  <property fmtid="{D5CDD505-2E9C-101B-9397-08002B2CF9AE}" pid="3" name="MediaServiceImageTags">
    <vt:lpwstr/>
  </property>
  <property fmtid="{D5CDD505-2E9C-101B-9397-08002B2CF9AE}" pid="4" name="Order">
    <vt:r8>1600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